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Lst>
  <p:sldSz cy="6858000" cx="12192000"/>
  <p:notesSz cx="6858000" cy="9144000"/>
  <p:embeddedFontLst>
    <p:embeddedFont>
      <p:font typeface="Rubik Light"/>
      <p:regular r:id="rId58"/>
      <p:bold r:id="rId59"/>
      <p:italic r:id="rId60"/>
      <p:boldItalic r:id="rId61"/>
    </p:embeddedFont>
    <p:embeddedFont>
      <p:font typeface="Roboto"/>
      <p:regular r:id="rId62"/>
      <p:bold r:id="rId63"/>
      <p:italic r:id="rId64"/>
      <p:boldItalic r:id="rId65"/>
    </p:embeddedFont>
    <p:embeddedFont>
      <p:font typeface="Rubik"/>
      <p:regular r:id="rId66"/>
      <p:bold r:id="rId67"/>
      <p:italic r:id="rId68"/>
      <p:boldItalic r:id="rId69"/>
    </p:embeddedFont>
    <p:embeddedFont>
      <p:font typeface="Open Sans"/>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4" roundtripDataSignature="AMtx7mhoIwqYfXeV4b33vE3UMMOdftyW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OpenSans-boldItalic.fntdata"/><Relationship Id="rId72" Type="http://schemas.openxmlformats.org/officeDocument/2006/relationships/font" Target="fonts/OpenSans-italic.fntdata"/><Relationship Id="rId31" Type="http://schemas.openxmlformats.org/officeDocument/2006/relationships/slide" Target="slides/slide27.xml"/><Relationship Id="rId30" Type="http://schemas.openxmlformats.org/officeDocument/2006/relationships/slide" Target="slides/slide26.xml"/><Relationship Id="rId74" Type="http://customschemas.google.com/relationships/presentationmetadata" Target="metadata"/><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OpenSans-bold.fntdata"/><Relationship Id="rId70" Type="http://schemas.openxmlformats.org/officeDocument/2006/relationships/font" Target="fonts/OpenSans-regular.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regular.fntdata"/><Relationship Id="rId61" Type="http://schemas.openxmlformats.org/officeDocument/2006/relationships/font" Target="fonts/RubikLight-boldItalic.fntdata"/><Relationship Id="rId20" Type="http://schemas.openxmlformats.org/officeDocument/2006/relationships/slide" Target="slides/slide16.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8.xml"/><Relationship Id="rId66" Type="http://schemas.openxmlformats.org/officeDocument/2006/relationships/font" Target="fonts/Rubik-regular.fntdata"/><Relationship Id="rId21" Type="http://schemas.openxmlformats.org/officeDocument/2006/relationships/slide" Target="slides/slide17.xml"/><Relationship Id="rId65" Type="http://schemas.openxmlformats.org/officeDocument/2006/relationships/font" Target="fonts/Roboto-boldItalic.fntdata"/><Relationship Id="rId24" Type="http://schemas.openxmlformats.org/officeDocument/2006/relationships/slide" Target="slides/slide20.xml"/><Relationship Id="rId68" Type="http://schemas.openxmlformats.org/officeDocument/2006/relationships/font" Target="fonts/Rubik-italic.fntdata"/><Relationship Id="rId23" Type="http://schemas.openxmlformats.org/officeDocument/2006/relationships/slide" Target="slides/slide19.xml"/><Relationship Id="rId67" Type="http://schemas.openxmlformats.org/officeDocument/2006/relationships/font" Target="fonts/Rubik-bold.fntdata"/><Relationship Id="rId60" Type="http://schemas.openxmlformats.org/officeDocument/2006/relationships/font" Target="fonts/RubikLight-italic.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Rubik-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RubikLight-bold.fntdata"/><Relationship Id="rId14" Type="http://schemas.openxmlformats.org/officeDocument/2006/relationships/slide" Target="slides/slide10.xml"/><Relationship Id="rId58" Type="http://schemas.openxmlformats.org/officeDocument/2006/relationships/font" Target="fonts/RubikLight-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Lenguaje_de_programaci%C3%B3n#Clasificaci%C3%B3n_por_paradigmas" TargetMode="External"/><Relationship Id="rId3" Type="http://schemas.openxmlformats.org/officeDocument/2006/relationships/hyperlink" Target="https://es.wikipedia.org/wiki/Funci%C3%B3n_matem%C3%A1tica" TargetMode="External"/><Relationship Id="rId4" Type="http://schemas.openxmlformats.org/officeDocument/2006/relationships/hyperlink" Target="https://es.wikipedia.org/wiki/Funci%C3%B3n_de_orden_superior" TargetMode="External"/><Relationship Id="rId5" Type="http://schemas.openxmlformats.org/officeDocument/2006/relationships/hyperlink" Target="https://es.wikipedia.org/wiki/Programaci%C3%B3n_funcional#cite_note-1"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Python" TargetMode="External"/><Relationship Id="rId3" Type="http://schemas.openxmlformats.org/officeDocument/2006/relationships/hyperlink" Target="https://es.wikipedia.org/wiki/Vector_(inform%C3%A1tica)" TargetMode="External"/><Relationship Id="rId4" Type="http://schemas.openxmlformats.org/officeDocument/2006/relationships/hyperlink" Target="https://es.wikipedia.org/wiki/Vector_(inform%C3%A1tica)" TargetMode="External"/><Relationship Id="rId5" Type="http://schemas.openxmlformats.org/officeDocument/2006/relationships/hyperlink" Target="https://es.wikipedia.org/wiki/Funci%C3%B3n_matem%C3%A1tica" TargetMode="External"/><Relationship Id="rId6" Type="http://schemas.openxmlformats.org/officeDocument/2006/relationships/hyperlink" Target="https://es.wikipedia.org/wiki/Matem%C3%A1ticas" TargetMode="External"/><Relationship Id="rId7" Type="http://schemas.openxmlformats.org/officeDocument/2006/relationships/hyperlink" Target="https://es.wikipedia.org/wiki/Lenguaje_de_alto_nive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27b6e7a93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e27b6e7a93_0_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27b6e7a93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e27b6e7a93_0_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e27b6e7a9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AR">
                <a:solidFill>
                  <a:schemeClr val="dk1"/>
                </a:solidFill>
              </a:rPr>
              <a:t>-Lenguaje de alto nivel:</a:t>
            </a:r>
            <a:endParaRPr>
              <a:solidFill>
                <a:schemeClr val="dk1"/>
              </a:solidFill>
            </a:endParaRPr>
          </a:p>
          <a:p>
            <a:pPr indent="0" lvl="0" marL="0" rtl="0" algn="l">
              <a:lnSpc>
                <a:spcPct val="115000"/>
              </a:lnSpc>
              <a:spcBef>
                <a:spcPts val="0"/>
              </a:spcBef>
              <a:spcAft>
                <a:spcPts val="0"/>
              </a:spcAft>
              <a:buNone/>
            </a:pPr>
            <a:r>
              <a:rPr lang="es-AR">
                <a:solidFill>
                  <a:schemeClr val="dk1"/>
                </a:solidFill>
              </a:rPr>
              <a:t> - se asemeja más a el lenguaje natural y menos a los 1 y 0 de las máquinas.</a:t>
            </a:r>
            <a:endParaRPr>
              <a:solidFill>
                <a:schemeClr val="dk1"/>
              </a:solidFill>
            </a:endParaRPr>
          </a:p>
          <a:p>
            <a:pPr indent="0" lvl="0" marL="0" rtl="0" algn="l">
              <a:lnSpc>
                <a:spcPct val="115000"/>
              </a:lnSpc>
              <a:spcBef>
                <a:spcPts val="0"/>
              </a:spcBef>
              <a:spcAft>
                <a:spcPts val="0"/>
              </a:spcAft>
              <a:buNone/>
            </a:pPr>
            <a:r>
              <a:rPr lang="es-AR" sz="1750">
                <a:solidFill>
                  <a:schemeClr val="dk1"/>
                </a:solidFill>
                <a:latin typeface="Roboto"/>
                <a:ea typeface="Roboto"/>
                <a:cs typeface="Roboto"/>
                <a:sym typeface="Roboto"/>
              </a:rPr>
              <a:t> </a:t>
            </a:r>
            <a:r>
              <a:rPr lang="es-AR" sz="1150">
                <a:solidFill>
                  <a:schemeClr val="dk1"/>
                </a:solidFill>
                <a:latin typeface="Roboto"/>
                <a:ea typeface="Roboto"/>
                <a:cs typeface="Roboto"/>
                <a:sym typeface="Roboto"/>
              </a:rPr>
              <a:t>Es un lenguaje interpretado, lo que significa que no se necesita compilar el código fuente para poder ejecutarlo, lo que ofrece ventajas como la rapidez de desarrollo e inconvenientes como una menor velocidad.</a:t>
            </a:r>
            <a:endParaRPr sz="500">
              <a:solidFill>
                <a:schemeClr val="dk1"/>
              </a:solidFill>
            </a:endParaRPr>
          </a:p>
          <a:p>
            <a:pPr indent="0" lvl="0" marL="0" rtl="0" algn="l">
              <a:lnSpc>
                <a:spcPct val="115000"/>
              </a:lnSpc>
              <a:spcBef>
                <a:spcPts val="0"/>
              </a:spcBef>
              <a:spcAft>
                <a:spcPts val="0"/>
              </a:spcAft>
              <a:buNone/>
            </a:pPr>
            <a:r>
              <a:rPr lang="es-AR">
                <a:solidFill>
                  <a:schemeClr val="dk1"/>
                </a:solidFill>
              </a:rPr>
              <a:t> - gramática clara.</a:t>
            </a:r>
            <a:endParaRPr>
              <a:solidFill>
                <a:schemeClr val="dk1"/>
              </a:solidFill>
            </a:endParaRPr>
          </a:p>
          <a:p>
            <a:pPr indent="0" lvl="0" marL="0" rtl="0" algn="l">
              <a:lnSpc>
                <a:spcPct val="115000"/>
              </a:lnSpc>
              <a:spcBef>
                <a:spcPts val="0"/>
              </a:spcBef>
              <a:spcAft>
                <a:spcPts val="0"/>
              </a:spcAft>
              <a:buNone/>
            </a:pPr>
            <a:r>
              <a:rPr lang="es-AR">
                <a:solidFill>
                  <a:schemeClr val="dk1"/>
                </a:solidFill>
              </a:rPr>
              <a:t>- Tipado fuerte: distingue entre tipos de variables. </a:t>
            </a:r>
            <a:endParaRPr>
              <a:solidFill>
                <a:schemeClr val="dk1"/>
              </a:solidFill>
            </a:endParaRPr>
          </a:p>
          <a:p>
            <a:pPr indent="0" lvl="0" marL="0" rtl="0" algn="l">
              <a:lnSpc>
                <a:spcPct val="115000"/>
              </a:lnSpc>
              <a:spcBef>
                <a:spcPts val="0"/>
              </a:spcBef>
              <a:spcAft>
                <a:spcPts val="0"/>
              </a:spcAft>
              <a:buNone/>
            </a:pPr>
            <a:r>
              <a:rPr lang="es-AR">
                <a:solidFill>
                  <a:schemeClr val="dk1"/>
                </a:solidFill>
              </a:rPr>
              <a:t>- Tipado Dinámico: no hay que declarar la variable antes de la ejecución del programa.</a:t>
            </a:r>
            <a:endParaRPr>
              <a:solidFill>
                <a:schemeClr val="dk1"/>
              </a:solidFill>
            </a:endParaRPr>
          </a:p>
          <a:p>
            <a:pPr indent="0" lvl="0" marL="0" rtl="0" algn="l">
              <a:lnSpc>
                <a:spcPct val="115000"/>
              </a:lnSpc>
              <a:spcBef>
                <a:spcPts val="0"/>
              </a:spcBef>
              <a:spcAft>
                <a:spcPts val="0"/>
              </a:spcAft>
              <a:buNone/>
            </a:pPr>
            <a:r>
              <a:rPr lang="es-AR">
                <a:solidFill>
                  <a:schemeClr val="dk1"/>
                </a:solidFill>
              </a:rPr>
              <a:t>- Orientado a objetos: herencia múltiple. Encapsulación. Interfaces. Polimorfismo. Sobre carga de constructores.</a:t>
            </a:r>
            <a:endParaRPr>
              <a:solidFill>
                <a:schemeClr val="dk1"/>
              </a:solidFill>
            </a:endParaRPr>
          </a:p>
          <a:p>
            <a:pPr indent="0" lvl="0" marL="0" rtl="0" algn="l">
              <a:lnSpc>
                <a:spcPct val="115000"/>
              </a:lnSpc>
              <a:spcBef>
                <a:spcPts val="0"/>
              </a:spcBef>
              <a:spcAft>
                <a:spcPts val="0"/>
              </a:spcAft>
              <a:buNone/>
            </a:pPr>
            <a:r>
              <a:rPr lang="es-AR">
                <a:solidFill>
                  <a:schemeClr val="dk1"/>
                </a:solidFill>
              </a:rPr>
              <a:t>- Open source.</a:t>
            </a:r>
            <a:endParaRPr>
              <a:solidFill>
                <a:schemeClr val="dk1"/>
              </a:solidFill>
            </a:endParaRPr>
          </a:p>
          <a:p>
            <a:pPr indent="0" lvl="0" marL="0" rtl="0" algn="l">
              <a:lnSpc>
                <a:spcPct val="115000"/>
              </a:lnSpc>
              <a:spcBef>
                <a:spcPts val="0"/>
              </a:spcBef>
              <a:spcAft>
                <a:spcPts val="0"/>
              </a:spcAft>
              <a:buNone/>
            </a:pPr>
            <a:r>
              <a:rPr lang="es-AR">
                <a:solidFill>
                  <a:schemeClr val="dk1"/>
                </a:solidFill>
              </a:rPr>
              <a:t>- Librería estándar muy amplia.</a:t>
            </a:r>
            <a:endParaRPr>
              <a:solidFill>
                <a:schemeClr val="dk1"/>
              </a:solidFill>
            </a:endParaRPr>
          </a:p>
          <a:p>
            <a:pPr indent="0" lvl="0" marL="0" rtl="0" algn="l">
              <a:lnSpc>
                <a:spcPct val="115000"/>
              </a:lnSpc>
              <a:spcBef>
                <a:spcPts val="0"/>
              </a:spcBef>
              <a:spcAft>
                <a:spcPts val="0"/>
              </a:spcAft>
              <a:buNone/>
            </a:pPr>
            <a:r>
              <a:rPr lang="es-AR">
                <a:solidFill>
                  <a:schemeClr val="dk1"/>
                </a:solidFill>
              </a:rPr>
              <a:t>- Interpretado.</a:t>
            </a:r>
            <a:endParaRPr>
              <a:solidFill>
                <a:schemeClr val="dk1"/>
              </a:solidFill>
            </a:endParaRPr>
          </a:p>
          <a:p>
            <a:pPr indent="0" lvl="0" marL="0" rtl="0" algn="l">
              <a:lnSpc>
                <a:spcPct val="115000"/>
              </a:lnSpc>
              <a:spcBef>
                <a:spcPts val="0"/>
              </a:spcBef>
              <a:spcAft>
                <a:spcPts val="0"/>
              </a:spcAft>
              <a:buNone/>
            </a:pPr>
            <a:r>
              <a:rPr lang="es-AR">
                <a:solidFill>
                  <a:schemeClr val="dk1"/>
                </a:solidFill>
              </a:rPr>
              <a:t>- Versátil: sirve para crear cualquier tipo de aplicación (de escritorio, web, de servidor).</a:t>
            </a:r>
            <a:endParaRPr>
              <a:solidFill>
                <a:schemeClr val="dk1"/>
              </a:solidFill>
            </a:endParaRPr>
          </a:p>
          <a:p>
            <a:pPr indent="0" lvl="0" marL="0" rtl="0" algn="l">
              <a:lnSpc>
                <a:spcPct val="115000"/>
              </a:lnSpc>
              <a:spcBef>
                <a:spcPts val="0"/>
              </a:spcBef>
              <a:spcAft>
                <a:spcPts val="0"/>
              </a:spcAft>
              <a:buNone/>
            </a:pPr>
            <a:r>
              <a:rPr lang="es-AR">
                <a:solidFill>
                  <a:schemeClr val="dk1"/>
                </a:solidFill>
              </a:rPr>
              <a:t>- Multiplataforma (windows, linux, etc)</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b="1" lang="es-AR" sz="1050">
                <a:solidFill>
                  <a:srgbClr val="202122"/>
                </a:solidFill>
                <a:highlight>
                  <a:srgbClr val="FFFFFF"/>
                </a:highlight>
              </a:rPr>
              <a:t>programación funcional</a:t>
            </a:r>
            <a:r>
              <a:rPr lang="es-AR" sz="1050">
                <a:solidFill>
                  <a:srgbClr val="202122"/>
                </a:solidFill>
                <a:highlight>
                  <a:srgbClr val="FFFFFF"/>
                </a:highlight>
              </a:rPr>
              <a:t> es un </a:t>
            </a:r>
            <a:r>
              <a:rPr lang="es-AR" sz="1050">
                <a:solidFill>
                  <a:srgbClr val="0645AD"/>
                </a:solidFill>
                <a:highlight>
                  <a:srgbClr val="FFFFFF"/>
                </a:highlight>
                <a:uFill>
                  <a:noFill/>
                </a:uFill>
                <a:hlinkClick r:id="rId2">
                  <a:extLst>
                    <a:ext uri="{A12FA001-AC4F-418D-AE19-62706E023703}">
                      <ahyp:hlinkClr val="tx"/>
                    </a:ext>
                  </a:extLst>
                </a:hlinkClick>
              </a:rPr>
              <a:t>paradigma de programación declarativa</a:t>
            </a:r>
            <a:r>
              <a:rPr lang="es-AR" sz="1050">
                <a:solidFill>
                  <a:srgbClr val="202122"/>
                </a:solidFill>
                <a:highlight>
                  <a:srgbClr val="FFFFFF"/>
                </a:highlight>
              </a:rPr>
              <a:t> basado en el uso de verdaderas </a:t>
            </a:r>
            <a:r>
              <a:rPr lang="es-AR" sz="1050">
                <a:solidFill>
                  <a:srgbClr val="0645AD"/>
                </a:solidFill>
                <a:highlight>
                  <a:srgbClr val="FFFFFF"/>
                </a:highlight>
                <a:uFill>
                  <a:noFill/>
                </a:uFill>
                <a:hlinkClick r:id="rId3">
                  <a:extLst>
                    <a:ext uri="{A12FA001-AC4F-418D-AE19-62706E023703}">
                      <ahyp:hlinkClr val="tx"/>
                    </a:ext>
                  </a:extLst>
                </a:hlinkClick>
              </a:rPr>
              <a:t>funciones matemáticas</a:t>
            </a:r>
            <a:r>
              <a:rPr lang="es-AR" sz="1050">
                <a:solidFill>
                  <a:srgbClr val="202122"/>
                </a:solidFill>
                <a:highlight>
                  <a:srgbClr val="FFFFFF"/>
                </a:highlight>
              </a:rPr>
              <a:t>. En este estilo de programación las funciones son ciudadanas de primera clase, porque sus expresiones pueden ser asignadas a variables como se haría con cualquier otro valor; además de que pueden crearse </a:t>
            </a:r>
            <a:r>
              <a:rPr lang="es-AR" sz="1050">
                <a:solidFill>
                  <a:srgbClr val="0645AD"/>
                </a:solidFill>
                <a:highlight>
                  <a:srgbClr val="FFFFFF"/>
                </a:highlight>
                <a:uFill>
                  <a:noFill/>
                </a:uFill>
                <a:hlinkClick r:id="rId4">
                  <a:extLst>
                    <a:ext uri="{A12FA001-AC4F-418D-AE19-62706E023703}">
                      <ahyp:hlinkClr val="tx"/>
                    </a:ext>
                  </a:extLst>
                </a:hlinkClick>
              </a:rPr>
              <a:t>funciones de orden superior</a:t>
            </a:r>
            <a:r>
              <a:rPr lang="es-AR" sz="1050">
                <a:solidFill>
                  <a:srgbClr val="202122"/>
                </a:solidFill>
                <a:highlight>
                  <a:srgbClr val="FFFFFF"/>
                </a:highlight>
              </a:rPr>
              <a:t>.</a:t>
            </a:r>
            <a:r>
              <a:rPr baseline="30000" lang="es-AR">
                <a:solidFill>
                  <a:srgbClr val="0645AD"/>
                </a:solidFill>
                <a:highlight>
                  <a:srgbClr val="FFFFFF"/>
                </a:highlight>
                <a:uFill>
                  <a:noFill/>
                </a:uFill>
                <a:hlinkClick r:id="rId5">
                  <a:extLst>
                    <a:ext uri="{A12FA001-AC4F-418D-AE19-62706E023703}">
                      <ahyp:hlinkClr val="tx"/>
                    </a:ext>
                  </a:extLst>
                </a:hlinkClick>
              </a:rPr>
              <a:t>1</a:t>
            </a:r>
            <a:r>
              <a:rPr lang="es-AR" sz="1050">
                <a:solidFill>
                  <a:srgbClr val="202122"/>
                </a:solidFill>
                <a:highlight>
                  <a:srgbClr val="FFFFFF"/>
                </a:highlight>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339" name="Google Shape;339;ge27b6e7a93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e333aed19d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e333aed19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fuente: ed.team/cursos/poo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e27b6e7a93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AR" sz="1050">
                <a:solidFill>
                  <a:srgbClr val="333333"/>
                </a:solidFill>
                <a:highlight>
                  <a:srgbClr val="FFFFFF"/>
                </a:highlight>
              </a:rPr>
              <a:t>Los operadores son símbolos que representan una acción a realizar con los números o elementos que se encuentran antes o después. Otra definición de operadores es que son elementos que relacionan de forma diferente, los valores de una o más variables y/o constantes. Es decir, los operadores nos permiten manipular valores.En la Programación, los operadores nos sirven como para utilizarse en fórmulas dentro de un algoritmo además de realizar comparaciones y también para agrupar elementos</a:t>
            </a:r>
            <a:endParaRPr sz="105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s-AR">
                <a:solidFill>
                  <a:schemeClr val="dk1"/>
                </a:solidFill>
              </a:rPr>
              <a:t>-Condicionales:</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-AND--&gt; significa "y si además"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-OR--&gt; significa "y si no"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-El and significa que se tienen que cumplir todas las condiciones.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 -Concatenación de operadores de comparación.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 -Operadores lógicos and y or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 -Operador "in". Permite evaluar varias condiciones.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-Las condiciones se evalúan de izquierda a derecha, como un libro.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-En Python no es posible concatenar elementos distintos (string + enteros, x ej).</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 Para esto se usa la función srt (que viene de string)</a:t>
            </a:r>
            <a:endParaRPr>
              <a:solidFill>
                <a:schemeClr val="dk1"/>
              </a:solidFill>
            </a:endParaRPr>
          </a:p>
          <a:p>
            <a:pPr indent="0" lvl="0" marL="0" rtl="0" algn="l">
              <a:spcBef>
                <a:spcPts val="0"/>
              </a:spcBef>
              <a:spcAft>
                <a:spcPts val="0"/>
              </a:spcAft>
              <a:buNone/>
            </a:pPr>
            <a:r>
              <a:t/>
            </a:r>
            <a:endParaRPr/>
          </a:p>
        </p:txBody>
      </p:sp>
      <p:sp>
        <p:nvSpPr>
          <p:cNvPr id="368" name="Google Shape;368;ge27b6e7a93_0_2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27b6e7a93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AR" sz="1200">
                <a:solidFill>
                  <a:srgbClr val="7A7A7A"/>
                </a:solidFill>
                <a:highlight>
                  <a:srgbClr val="FFFFFF"/>
                </a:highlight>
                <a:latin typeface="Open Sans"/>
                <a:ea typeface="Open Sans"/>
                <a:cs typeface="Open Sans"/>
                <a:sym typeface="Open Sans"/>
              </a:rPr>
              <a:t>Python define tres tipos de datos numéricos básicos: </a:t>
            </a:r>
            <a:r>
              <a:rPr i="1" lang="es-AR" sz="1200">
                <a:solidFill>
                  <a:srgbClr val="7A7A7A"/>
                </a:solidFill>
                <a:highlight>
                  <a:srgbClr val="FFFFFF"/>
                </a:highlight>
                <a:latin typeface="Open Sans"/>
                <a:ea typeface="Open Sans"/>
                <a:cs typeface="Open Sans"/>
                <a:sym typeface="Open Sans"/>
              </a:rPr>
              <a:t>enteros</a:t>
            </a:r>
            <a:r>
              <a:rPr lang="es-AR" sz="1200">
                <a:solidFill>
                  <a:srgbClr val="7A7A7A"/>
                </a:solidFill>
                <a:highlight>
                  <a:srgbClr val="FFFFFF"/>
                </a:highlight>
                <a:latin typeface="Open Sans"/>
                <a:ea typeface="Open Sans"/>
                <a:cs typeface="Open Sans"/>
                <a:sym typeface="Open Sans"/>
              </a:rPr>
              <a:t>, </a:t>
            </a:r>
            <a:r>
              <a:rPr i="1" lang="es-AR" sz="1200">
                <a:solidFill>
                  <a:srgbClr val="7A7A7A"/>
                </a:solidFill>
                <a:highlight>
                  <a:srgbClr val="FFFFFF"/>
                </a:highlight>
                <a:latin typeface="Open Sans"/>
                <a:ea typeface="Open Sans"/>
                <a:cs typeface="Open Sans"/>
                <a:sym typeface="Open Sans"/>
              </a:rPr>
              <a:t>números de punto flotante</a:t>
            </a:r>
            <a:r>
              <a:rPr lang="es-AR" sz="1200">
                <a:solidFill>
                  <a:srgbClr val="7A7A7A"/>
                </a:solidFill>
                <a:highlight>
                  <a:srgbClr val="FFFFFF"/>
                </a:highlight>
                <a:latin typeface="Open Sans"/>
                <a:ea typeface="Open Sans"/>
                <a:cs typeface="Open Sans"/>
                <a:sym typeface="Open Sans"/>
              </a:rPr>
              <a:t> (simularía el conjunto de los números reales, pero ya veremos que no es así del todo) y los números </a:t>
            </a:r>
            <a:r>
              <a:rPr i="1" lang="es-AR" sz="1200">
                <a:solidFill>
                  <a:srgbClr val="7A7A7A"/>
                </a:solidFill>
                <a:highlight>
                  <a:srgbClr val="FFFFFF"/>
                </a:highlight>
                <a:latin typeface="Open Sans"/>
                <a:ea typeface="Open Sans"/>
                <a:cs typeface="Open Sans"/>
                <a:sym typeface="Open Sans"/>
              </a:rPr>
              <a:t>complejos</a:t>
            </a:r>
            <a:r>
              <a:rPr lang="es-AR" sz="1200">
                <a:solidFill>
                  <a:srgbClr val="7A7A7A"/>
                </a:solidFill>
                <a:highlight>
                  <a:srgbClr val="FFFFFF"/>
                </a:highlight>
                <a:latin typeface="Open Sans"/>
                <a:ea typeface="Open Sans"/>
                <a:cs typeface="Open Sans"/>
                <a:sym typeface="Open Sans"/>
              </a:rPr>
              <a:t>.</a:t>
            </a:r>
            <a:endParaRPr sz="1200">
              <a:solidFill>
                <a:srgbClr val="7A7A7A"/>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s-AR">
                <a:solidFill>
                  <a:schemeClr val="dk1"/>
                </a:solidFill>
              </a:rPr>
              <a:t>Booleano:</a:t>
            </a:r>
            <a:r>
              <a:rPr lang="es-AR" sz="1200">
                <a:solidFill>
                  <a:srgbClr val="7A7A7A"/>
                </a:solidFill>
                <a:highlight>
                  <a:srgbClr val="FFFFFF"/>
                </a:highlight>
                <a:latin typeface="Open Sans"/>
                <a:ea typeface="Open Sans"/>
                <a:cs typeface="Open Sans"/>
                <a:sym typeface="Open Sans"/>
              </a:rPr>
              <a:t>Esta clase solo se puede instanciar con dos valores/objetos: </a:t>
            </a:r>
            <a:r>
              <a:rPr lang="es-AR">
                <a:solidFill>
                  <a:srgbClr val="555555"/>
                </a:solidFill>
                <a:highlight>
                  <a:srgbClr val="F7F7F9"/>
                </a:highlight>
                <a:latin typeface="Courier New"/>
                <a:ea typeface="Courier New"/>
                <a:cs typeface="Courier New"/>
                <a:sym typeface="Courier New"/>
              </a:rPr>
              <a:t>True</a:t>
            </a:r>
            <a:r>
              <a:rPr lang="es-AR" sz="1200">
                <a:solidFill>
                  <a:srgbClr val="7A7A7A"/>
                </a:solidFill>
                <a:highlight>
                  <a:srgbClr val="FFFFFF"/>
                </a:highlight>
                <a:latin typeface="Open Sans"/>
                <a:ea typeface="Open Sans"/>
                <a:cs typeface="Open Sans"/>
                <a:sym typeface="Open Sans"/>
              </a:rPr>
              <a:t> para representar verdadero y </a:t>
            </a:r>
            <a:r>
              <a:rPr lang="es-AR">
                <a:solidFill>
                  <a:srgbClr val="555555"/>
                </a:solidFill>
                <a:highlight>
                  <a:srgbClr val="F7F7F9"/>
                </a:highlight>
                <a:latin typeface="Courier New"/>
                <a:ea typeface="Courier New"/>
                <a:cs typeface="Courier New"/>
                <a:sym typeface="Courier New"/>
              </a:rPr>
              <a:t>False</a:t>
            </a:r>
            <a:r>
              <a:rPr lang="es-AR" sz="1200">
                <a:solidFill>
                  <a:srgbClr val="7A7A7A"/>
                </a:solidFill>
                <a:highlight>
                  <a:srgbClr val="FFFFFF"/>
                </a:highlight>
                <a:latin typeface="Open Sans"/>
                <a:ea typeface="Open Sans"/>
                <a:cs typeface="Open Sans"/>
                <a:sym typeface="Open Sans"/>
              </a:rPr>
              <a:t> para representar falso. </a:t>
            </a:r>
            <a:r>
              <a:rPr b="1" lang="es-AR">
                <a:solidFill>
                  <a:schemeClr val="dk1"/>
                </a:solidFill>
              </a:rPr>
              <a:t> true o false</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s-AR" sz="1200">
                <a:solidFill>
                  <a:srgbClr val="7A7A7A"/>
                </a:solidFill>
                <a:highlight>
                  <a:srgbClr val="FFFFFF"/>
                </a:highlight>
                <a:latin typeface="Open Sans"/>
                <a:ea typeface="Open Sans"/>
                <a:cs typeface="Open Sans"/>
                <a:sym typeface="Open Sans"/>
              </a:rPr>
              <a:t> cadenas de caracteres. Este tipo es conocido como </a:t>
            </a:r>
            <a:r>
              <a:rPr i="1" lang="es-AR" sz="1200">
                <a:solidFill>
                  <a:srgbClr val="7A7A7A"/>
                </a:solidFill>
                <a:highlight>
                  <a:srgbClr val="FFFFFF"/>
                </a:highlight>
                <a:latin typeface="Open Sans"/>
                <a:ea typeface="Open Sans"/>
                <a:cs typeface="Open Sans"/>
                <a:sym typeface="Open Sans"/>
              </a:rPr>
              <a:t>string</a:t>
            </a:r>
            <a:r>
              <a:rPr lang="es-AR" sz="1200">
                <a:solidFill>
                  <a:srgbClr val="7A7A7A"/>
                </a:solidFill>
                <a:highlight>
                  <a:srgbClr val="FFFFFF"/>
                </a:highlight>
                <a:latin typeface="Open Sans"/>
                <a:ea typeface="Open Sans"/>
                <a:cs typeface="Open Sans"/>
                <a:sym typeface="Open Sans"/>
              </a:rPr>
              <a:t> aunque su clase verdadera es </a:t>
            </a:r>
            <a:r>
              <a:rPr lang="es-AR" sz="1200">
                <a:solidFill>
                  <a:srgbClr val="555555"/>
                </a:solidFill>
                <a:highlight>
                  <a:srgbClr val="F7F7F9"/>
                </a:highlight>
                <a:latin typeface="Courier New"/>
                <a:ea typeface="Courier New"/>
                <a:cs typeface="Courier New"/>
                <a:sym typeface="Courier New"/>
              </a:rPr>
              <a:t>str</a:t>
            </a:r>
            <a:r>
              <a:rPr lang="es-AR" sz="1200">
                <a:solidFill>
                  <a:srgbClr val="7A7A7A"/>
                </a:solidFill>
                <a:highlight>
                  <a:srgbClr val="FFFFFF"/>
                </a:highlight>
                <a:latin typeface="Open Sans"/>
                <a:ea typeface="Open Sans"/>
                <a:cs typeface="Open Sans"/>
                <a:sym typeface="Open Sans"/>
              </a:rPr>
              <a:t>.Formalmente, un </a:t>
            </a:r>
            <a:r>
              <a:rPr i="1" lang="es-AR" sz="1200">
                <a:solidFill>
                  <a:srgbClr val="7A7A7A"/>
                </a:solidFill>
                <a:highlight>
                  <a:srgbClr val="FFFFFF"/>
                </a:highlight>
                <a:latin typeface="Open Sans"/>
                <a:ea typeface="Open Sans"/>
                <a:cs typeface="Open Sans"/>
                <a:sym typeface="Open Sans"/>
              </a:rPr>
              <a:t>string</a:t>
            </a:r>
            <a:r>
              <a:rPr lang="es-AR" sz="1200">
                <a:solidFill>
                  <a:srgbClr val="7A7A7A"/>
                </a:solidFill>
                <a:highlight>
                  <a:srgbClr val="FFFFFF"/>
                </a:highlight>
                <a:latin typeface="Open Sans"/>
                <a:ea typeface="Open Sans"/>
                <a:cs typeface="Open Sans"/>
                <a:sym typeface="Open Sans"/>
              </a:rPr>
              <a:t> es una secuencia </a:t>
            </a:r>
            <a:r>
              <a:rPr b="1" lang="es-AR" sz="1200">
                <a:solidFill>
                  <a:srgbClr val="7A7A7A"/>
                </a:solidFill>
                <a:highlight>
                  <a:srgbClr val="FFFFFF"/>
                </a:highlight>
                <a:latin typeface="Open Sans"/>
                <a:ea typeface="Open Sans"/>
                <a:cs typeface="Open Sans"/>
                <a:sym typeface="Open Sans"/>
              </a:rPr>
              <a:t>inmutable (comillas simples o dobles)</a:t>
            </a:r>
            <a:endParaRPr b="1" sz="1200">
              <a:solidFill>
                <a:srgbClr val="7A7A7A"/>
              </a:solidFill>
              <a:highlight>
                <a:srgbClr val="FFFFFF"/>
              </a:highlight>
              <a:latin typeface="Open Sans"/>
              <a:ea typeface="Open Sans"/>
              <a:cs typeface="Open Sans"/>
              <a:sym typeface="Open Sans"/>
            </a:endParaRPr>
          </a:p>
          <a:p>
            <a:pPr indent="0" lvl="0" marL="0" rtl="0" algn="l">
              <a:lnSpc>
                <a:spcPct val="115000"/>
              </a:lnSpc>
              <a:spcBef>
                <a:spcPts val="180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b="1" lang="es-AR">
                <a:solidFill>
                  <a:schemeClr val="dk1"/>
                </a:solidFill>
              </a:rPr>
              <a:t>-Listas:</a:t>
            </a:r>
            <a:r>
              <a:rPr lang="es-AR">
                <a:solidFill>
                  <a:schemeClr val="dk1"/>
                </a:solidFill>
              </a:rPr>
              <a:t> Estructura de datos que nos permite almacenar gran cantidad de valores (equivalente a los array en otros lenguajes de programación). Reserva varios valores en la memoria pero los almacena juntos</a:t>
            </a:r>
            <a:endParaRPr>
              <a:solidFill>
                <a:schemeClr val="dk1"/>
              </a:solidFill>
            </a:endParaRPr>
          </a:p>
          <a:p>
            <a:pPr indent="0" lvl="0" marL="0" rtl="0" algn="l">
              <a:lnSpc>
                <a:spcPct val="115000"/>
              </a:lnSpc>
              <a:spcBef>
                <a:spcPts val="0"/>
              </a:spcBef>
              <a:spcAft>
                <a:spcPts val="0"/>
              </a:spcAft>
              <a:buNone/>
            </a:pPr>
            <a:r>
              <a:rPr lang="es-AR">
                <a:solidFill>
                  <a:schemeClr val="dk1"/>
                </a:solidFill>
              </a:rPr>
              <a:t>-En Python las listas pueden guardar diferente tipo de valores (en otros lenguajes no ocurre esto con los array)</a:t>
            </a:r>
            <a:endParaRPr>
              <a:solidFill>
                <a:schemeClr val="dk1"/>
              </a:solidFill>
            </a:endParaRPr>
          </a:p>
          <a:p>
            <a:pPr indent="0" lvl="0" marL="0" rtl="0" algn="l">
              <a:lnSpc>
                <a:spcPct val="115000"/>
              </a:lnSpc>
              <a:spcBef>
                <a:spcPts val="0"/>
              </a:spcBef>
              <a:spcAft>
                <a:spcPts val="0"/>
              </a:spcAft>
              <a:buNone/>
            </a:pPr>
            <a:r>
              <a:rPr lang="es-AR">
                <a:solidFill>
                  <a:schemeClr val="dk1"/>
                </a:solidFill>
              </a:rPr>
              <a:t>-Se ppueden expandir dinámicamente añadiendo nuevos elementos (otra novedad respecto a los arrays en otros lenguajes)</a:t>
            </a:r>
            <a:endParaRPr>
              <a:solidFill>
                <a:schemeClr val="dk1"/>
              </a:solidFill>
            </a:endParaRPr>
          </a:p>
          <a:p>
            <a:pPr indent="0" lvl="0" marL="0" rtl="0" algn="l">
              <a:lnSpc>
                <a:spcPct val="115000"/>
              </a:lnSpc>
              <a:spcBef>
                <a:spcPts val="0"/>
              </a:spcBef>
              <a:spcAft>
                <a:spcPts val="0"/>
              </a:spcAft>
              <a:buNone/>
            </a:pPr>
            <a:r>
              <a:rPr b="1" lang="es-AR">
                <a:solidFill>
                  <a:schemeClr val="dk1"/>
                </a:solidFill>
              </a:rPr>
              <a:t>-Tuplas:</a:t>
            </a:r>
            <a:r>
              <a:rPr lang="es-AR">
                <a:solidFill>
                  <a:schemeClr val="dk1"/>
                </a:solidFill>
              </a:rPr>
              <a:t> son inmutables, no se puden modificar después de su creación.</a:t>
            </a:r>
            <a:endParaRPr>
              <a:solidFill>
                <a:schemeClr val="dk1"/>
              </a:solidFill>
            </a:endParaRPr>
          </a:p>
          <a:p>
            <a:pPr indent="0" lvl="0" marL="0" rtl="0" algn="l">
              <a:lnSpc>
                <a:spcPct val="115000"/>
              </a:lnSpc>
              <a:spcBef>
                <a:spcPts val="0"/>
              </a:spcBef>
              <a:spcAft>
                <a:spcPts val="0"/>
              </a:spcAft>
              <a:buNone/>
            </a:pPr>
            <a:r>
              <a:rPr lang="es-AR">
                <a:solidFill>
                  <a:schemeClr val="dk1"/>
                </a:solidFill>
              </a:rPr>
              <a:t> -No permiten añadir, eliminar, mover elementos (append extend remove)</a:t>
            </a:r>
            <a:endParaRPr>
              <a:solidFill>
                <a:schemeClr val="dk1"/>
              </a:solidFill>
            </a:endParaRPr>
          </a:p>
          <a:p>
            <a:pPr indent="0" lvl="0" marL="0" rtl="0" algn="l">
              <a:lnSpc>
                <a:spcPct val="115000"/>
              </a:lnSpc>
              <a:spcBef>
                <a:spcPts val="0"/>
              </a:spcBef>
              <a:spcAft>
                <a:spcPts val="0"/>
              </a:spcAft>
              <a:buNone/>
            </a:pPr>
            <a:r>
              <a:rPr lang="es-AR">
                <a:solidFill>
                  <a:schemeClr val="dk1"/>
                </a:solidFill>
              </a:rPr>
              <a:t> -Permiten extraer porciones pero el resultado es una tupla nueva.</a:t>
            </a:r>
            <a:endParaRPr>
              <a:solidFill>
                <a:schemeClr val="dk1"/>
              </a:solidFill>
            </a:endParaRPr>
          </a:p>
          <a:p>
            <a:pPr indent="0" lvl="0" marL="0" rtl="0" algn="l">
              <a:lnSpc>
                <a:spcPct val="115000"/>
              </a:lnSpc>
              <a:spcBef>
                <a:spcPts val="0"/>
              </a:spcBef>
              <a:spcAft>
                <a:spcPts val="0"/>
              </a:spcAft>
              <a:buNone/>
            </a:pPr>
            <a:r>
              <a:rPr lang="es-AR">
                <a:solidFill>
                  <a:schemeClr val="dk1"/>
                </a:solidFill>
              </a:rPr>
              <a:t> -No permiten búsquedas (index) --&gt; en las últimas versiones de Python si se puede.</a:t>
            </a:r>
            <a:endParaRPr>
              <a:solidFill>
                <a:schemeClr val="dk1"/>
              </a:solidFill>
            </a:endParaRPr>
          </a:p>
          <a:p>
            <a:pPr indent="0" lvl="0" marL="0" rtl="0" algn="l">
              <a:lnSpc>
                <a:spcPct val="115000"/>
              </a:lnSpc>
              <a:spcBef>
                <a:spcPts val="0"/>
              </a:spcBef>
              <a:spcAft>
                <a:spcPts val="0"/>
              </a:spcAft>
              <a:buNone/>
            </a:pPr>
            <a:r>
              <a:rPr lang="es-AR">
                <a:solidFill>
                  <a:schemeClr val="dk1"/>
                </a:solidFill>
              </a:rPr>
              <a:t> -Si permiten comprobar si un elemento se encuentra en la tupla.</a:t>
            </a:r>
            <a:endParaRPr>
              <a:solidFill>
                <a:schemeClr val="dk1"/>
              </a:solidFill>
            </a:endParaRPr>
          </a:p>
          <a:p>
            <a:pPr indent="0" lvl="0" marL="0" rtl="0" algn="l">
              <a:lnSpc>
                <a:spcPct val="115000"/>
              </a:lnSpc>
              <a:spcBef>
                <a:spcPts val="0"/>
              </a:spcBef>
              <a:spcAft>
                <a:spcPts val="0"/>
              </a:spcAft>
              <a:buNone/>
            </a:pPr>
            <a:r>
              <a:rPr lang="es-AR">
                <a:solidFill>
                  <a:schemeClr val="dk1"/>
                </a:solidFill>
              </a:rPr>
              <a:t> -Son mas rápidas para ejecutarlas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 -Menos espacio (mayor optimización y rendimiento)</a:t>
            </a:r>
            <a:endParaRPr>
              <a:solidFill>
                <a:schemeClr val="dk1"/>
              </a:solidFill>
            </a:endParaRPr>
          </a:p>
          <a:p>
            <a:pPr indent="0" lvl="0" marL="0" rtl="0" algn="l">
              <a:spcBef>
                <a:spcPts val="0"/>
              </a:spcBef>
              <a:spcAft>
                <a:spcPts val="0"/>
              </a:spcAft>
              <a:buNone/>
            </a:pPr>
            <a:r>
              <a:t/>
            </a:r>
            <a:endParaRPr/>
          </a:p>
        </p:txBody>
      </p:sp>
      <p:sp>
        <p:nvSpPr>
          <p:cNvPr id="387" name="Google Shape;387;ge27b6e7a93_0_2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27b6e7a93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AR">
                <a:solidFill>
                  <a:schemeClr val="dk1"/>
                </a:solidFill>
              </a:rPr>
              <a:t>Variable</a:t>
            </a:r>
            <a:r>
              <a:rPr lang="es-AR">
                <a:solidFill>
                  <a:schemeClr val="dk1"/>
                </a:solidFill>
              </a:rPr>
              <a:t>: espacio en la memoria del ordenador donde se almacenará un valor que podrá cambiar durante la ejecución del programa.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  - se puede rellenar con un valor que puede cambiar, ese mismo espacio puede almacenar otro valor.</a:t>
            </a:r>
            <a:endParaRPr>
              <a:solidFill>
                <a:schemeClr val="dk1"/>
              </a:solidFill>
            </a:endParaRPr>
          </a:p>
          <a:p>
            <a:pPr indent="0" lvl="0" marL="0" rtl="0" algn="l">
              <a:lnSpc>
                <a:spcPct val="115000"/>
              </a:lnSpc>
              <a:spcBef>
                <a:spcPts val="0"/>
              </a:spcBef>
              <a:spcAft>
                <a:spcPts val="0"/>
              </a:spcAft>
              <a:buNone/>
            </a:pPr>
            <a:r>
              <a:rPr lang="es-AR">
                <a:solidFill>
                  <a:schemeClr val="dk1"/>
                </a:solidFill>
              </a:rPr>
              <a:t>- EL tipo de variable no lo establece el contenedor sino el contenido.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-No se recomienda usar caracteres latinos en programación como la letra eñe</a:t>
            </a:r>
            <a:endParaRPr>
              <a:solidFill>
                <a:schemeClr val="dk1"/>
              </a:solidFill>
            </a:endParaRPr>
          </a:p>
        </p:txBody>
      </p:sp>
      <p:sp>
        <p:nvSpPr>
          <p:cNvPr id="407" name="Google Shape;407;ge27b6e7a93_0_12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e333aed19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AR">
                <a:solidFill>
                  <a:schemeClr val="dk1"/>
                </a:solidFill>
              </a:rPr>
              <a:t>- Funciones:</a:t>
            </a:r>
            <a:r>
              <a:rPr lang="es-AR">
                <a:solidFill>
                  <a:schemeClr val="dk1"/>
                </a:solidFill>
              </a:rPr>
              <a:t> conjunto de líneas de </a:t>
            </a:r>
            <a:r>
              <a:rPr lang="es-AR">
                <a:solidFill>
                  <a:schemeClr val="dk1"/>
                </a:solidFill>
              </a:rPr>
              <a:t>código</a:t>
            </a:r>
            <a:r>
              <a:rPr lang="es-AR">
                <a:solidFill>
                  <a:schemeClr val="dk1"/>
                </a:solidFill>
              </a:rPr>
              <a:t> agrupadas (bloque de código) que funcionan como una unidad realizando una tarea específica.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 -Pueden devolver valores.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 -Pueden tener parámetros / argumentos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 -También se las denomina métodos cuando se encuentran definidas dentro de una clase.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-Utilidad de las funciones: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 -Reutilización de código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 Sintaxis de la función: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 - def nombre_función(): --&gt; a esos paréntesis se los denomina zona de parámetros o argumentos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  -Instrucciones de la función --&gt; con una identación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  -Return (opcional) --&gt; si devuelve valores lleva el return y sino no.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 - def nombre_función(parámetros):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  -Instrucciones de la función --&gt; con una identación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  -Return (opcional) --&gt; si devuelve valores lleva el return y sino no.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 Funciones predefinidas --&gt; las que se nos proporcionan con el lenguaje de programación.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 Funciones propias --&gt; crear funciones propias para usarlas a futuro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-def mensaje(): --&gt;declaración de la función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AR">
                <a:solidFill>
                  <a:schemeClr val="dk1"/>
                </a:solidFill>
              </a:rPr>
              <a:t>-mensaje() --&gt; llamada a la función</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b="1" lang="es-AR">
                <a:solidFill>
                  <a:schemeClr val="dk1"/>
                </a:solidFill>
              </a:rPr>
              <a:t>- Parámetros o argumentos: </a:t>
            </a:r>
            <a:r>
              <a:rPr lang="es-AR">
                <a:solidFill>
                  <a:schemeClr val="dk1"/>
                </a:solidFill>
              </a:rPr>
              <a:t>dentro de la función separados por comas. Se almacenan en orden en su lugar correspondiente)</a:t>
            </a:r>
            <a:endParaRPr>
              <a:solidFill>
                <a:schemeClr val="dk1"/>
              </a:solidFill>
            </a:endParaRPr>
          </a:p>
          <a:p>
            <a:pPr indent="0" lvl="0" marL="0" rtl="0" algn="l">
              <a:spcBef>
                <a:spcPts val="0"/>
              </a:spcBef>
              <a:spcAft>
                <a:spcPts val="0"/>
              </a:spcAft>
              <a:buNone/>
            </a:pPr>
            <a:r>
              <a:t/>
            </a:r>
            <a:endParaRPr/>
          </a:p>
        </p:txBody>
      </p:sp>
      <p:sp>
        <p:nvSpPr>
          <p:cNvPr id="428" name="Google Shape;428;ge333aed19d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e27b6e7a93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sz="1300">
                <a:solidFill>
                  <a:srgbClr val="333333"/>
                </a:solidFill>
              </a:rPr>
              <a:t>Una biblioteca o, llamada por vicio del lenguaje </a:t>
            </a:r>
            <a:r>
              <a:rPr b="1" lang="es-AR" sz="1300">
                <a:solidFill>
                  <a:srgbClr val="333333"/>
                </a:solidFill>
              </a:rPr>
              <a:t>librería</a:t>
            </a:r>
            <a:r>
              <a:rPr lang="es-AR" sz="1300">
                <a:solidFill>
                  <a:srgbClr val="333333"/>
                </a:solidFill>
              </a:rPr>
              <a:t> (del inglés library) es un conjunto de implementaciones funcionales, codificada</a:t>
            </a:r>
            <a:r>
              <a:rPr lang="es-AR" sz="1300">
                <a:solidFill>
                  <a:schemeClr val="dk1"/>
                </a:solidFill>
              </a:rPr>
              <a:t>s en un lenguaje de </a:t>
            </a:r>
            <a:r>
              <a:rPr b="1" lang="es-AR" sz="1300">
                <a:solidFill>
                  <a:schemeClr val="dk1"/>
                </a:solidFill>
              </a:rPr>
              <a:t>programación</a:t>
            </a:r>
            <a:r>
              <a:rPr lang="es-AR" sz="1300">
                <a:solidFill>
                  <a:schemeClr val="dk1"/>
                </a:solidFill>
              </a:rPr>
              <a:t>, que ofrece una interfaz bien definida para la funcionalidad que se invoca. </a:t>
            </a:r>
            <a:r>
              <a:rPr b="1" lang="es-AR" sz="1300">
                <a:solidFill>
                  <a:srgbClr val="FFFFFF"/>
                </a:solidFill>
              </a:rPr>
              <a:t> </a:t>
            </a:r>
            <a:r>
              <a:rPr b="1" lang="es-AR" sz="1300">
                <a:solidFill>
                  <a:srgbClr val="800080"/>
                </a:solidFill>
              </a:rPr>
              <a:t>librería como un conjunto de módulos cuya agrupación tiene una finalidad específica</a:t>
            </a:r>
            <a:r>
              <a:rPr b="1" lang="es-AR" sz="1300">
                <a:solidFill>
                  <a:srgbClr val="FFFFFF"/>
                </a:solidFill>
              </a:rPr>
              <a:t> y .</a:t>
            </a:r>
            <a:r>
              <a:rPr b="1" lang="es-AR">
                <a:solidFill>
                  <a:srgbClr val="FFFFFF"/>
                </a:solidFill>
              </a:rPr>
              <a:t> </a:t>
            </a:r>
            <a:r>
              <a:rPr lang="es-AR" sz="1350">
                <a:solidFill>
                  <a:srgbClr val="404040"/>
                </a:solidFill>
                <a:highlight>
                  <a:srgbClr val="FFFFFF"/>
                </a:highlight>
              </a:rPr>
              <a:t>Por lo tanto, estas librerías son fuentes de recursos con varias funcionalidades. Los desarrolladores evitan escribir el código para sí mismos al utilizar el código precisamente escrito y bien definido de diferentes librerías. Al utilizar dichas librerías, serás capaz de producir código eficiente y ahorraras invaluable tiempo al no tener que escribir un script desde cero.</a:t>
            </a:r>
            <a:endParaRPr sz="1350">
              <a:solidFill>
                <a:srgbClr val="404040"/>
              </a:solidFill>
              <a:highlight>
                <a:srgbClr val="FFFFFF"/>
              </a:highlight>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rPr lang="es-AR" sz="1350">
                <a:solidFill>
                  <a:srgbClr val="404040"/>
                </a:solidFill>
                <a:highlight>
                  <a:srgbClr val="FFFFFF"/>
                </a:highlight>
              </a:rPr>
              <a:t>Sin embargo, en lugar de libros, tomás módulos los cuales aplicarás durante el proceso de programación</a:t>
            </a:r>
            <a:endParaRPr sz="900">
              <a:solidFill>
                <a:schemeClr val="dk1"/>
              </a:solidFill>
            </a:endParaRPr>
          </a:p>
        </p:txBody>
      </p:sp>
      <p:sp>
        <p:nvSpPr>
          <p:cNvPr id="448" name="Google Shape;448;ge27b6e7a93_0_12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27b6e7a93_0_1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sz="1050">
                <a:solidFill>
                  <a:srgbClr val="202122"/>
                </a:solidFill>
                <a:highlight>
                  <a:srgbClr val="FFFFFF"/>
                </a:highlight>
              </a:rPr>
              <a:t>es una biblioteca para el </a:t>
            </a:r>
            <a:r>
              <a:rPr lang="es-AR" sz="1050">
                <a:solidFill>
                  <a:srgbClr val="0645AD"/>
                </a:solidFill>
                <a:highlight>
                  <a:srgbClr val="FFFFFF"/>
                </a:highlight>
                <a:uFill>
                  <a:noFill/>
                </a:uFill>
                <a:hlinkClick r:id="rId2">
                  <a:extLst>
                    <a:ext uri="{A12FA001-AC4F-418D-AE19-62706E023703}">
                      <ahyp:hlinkClr val="tx"/>
                    </a:ext>
                  </a:extLst>
                </a:hlinkClick>
              </a:rPr>
              <a:t>lenguaje de programación Python</a:t>
            </a:r>
            <a:r>
              <a:rPr lang="es-AR" sz="1050">
                <a:solidFill>
                  <a:srgbClr val="202122"/>
                </a:solidFill>
                <a:highlight>
                  <a:srgbClr val="FFFFFF"/>
                </a:highlight>
              </a:rPr>
              <a:t> que da soporte para crear </a:t>
            </a:r>
            <a:r>
              <a:rPr lang="es-AR" sz="1050">
                <a:solidFill>
                  <a:srgbClr val="0645AD"/>
                </a:solidFill>
                <a:highlight>
                  <a:srgbClr val="FFFFFF"/>
                </a:highlight>
                <a:uFill>
                  <a:noFill/>
                </a:uFill>
                <a:hlinkClick r:id="rId3">
                  <a:extLst>
                    <a:ext uri="{A12FA001-AC4F-418D-AE19-62706E023703}">
                      <ahyp:hlinkClr val="tx"/>
                    </a:ext>
                  </a:extLst>
                </a:hlinkClick>
              </a:rPr>
              <a:t>vectores</a:t>
            </a:r>
            <a:r>
              <a:rPr lang="es-AR" sz="1050">
                <a:solidFill>
                  <a:srgbClr val="202122"/>
                </a:solidFill>
                <a:highlight>
                  <a:srgbClr val="FFFFFF"/>
                </a:highlight>
              </a:rPr>
              <a:t> y </a:t>
            </a:r>
            <a:r>
              <a:rPr lang="es-AR" sz="1050">
                <a:solidFill>
                  <a:srgbClr val="0645AD"/>
                </a:solidFill>
                <a:highlight>
                  <a:srgbClr val="FFFFFF"/>
                </a:highlight>
                <a:uFill>
                  <a:noFill/>
                </a:uFill>
                <a:hlinkClick r:id="rId4">
                  <a:extLst>
                    <a:ext uri="{A12FA001-AC4F-418D-AE19-62706E023703}">
                      <ahyp:hlinkClr val="tx"/>
                    </a:ext>
                  </a:extLst>
                </a:hlinkClick>
              </a:rPr>
              <a:t>matrices</a:t>
            </a:r>
            <a:r>
              <a:rPr lang="es-AR" sz="1050">
                <a:solidFill>
                  <a:srgbClr val="202122"/>
                </a:solidFill>
                <a:highlight>
                  <a:srgbClr val="FFFFFF"/>
                </a:highlight>
              </a:rPr>
              <a:t> grandes multidimensionales, junto con una gran colección de </a:t>
            </a:r>
            <a:r>
              <a:rPr lang="es-AR" sz="1050">
                <a:solidFill>
                  <a:srgbClr val="0645AD"/>
                </a:solidFill>
                <a:highlight>
                  <a:srgbClr val="FFFFFF"/>
                </a:highlight>
                <a:uFill>
                  <a:noFill/>
                </a:uFill>
                <a:hlinkClick r:id="rId5">
                  <a:extLst>
                    <a:ext uri="{A12FA001-AC4F-418D-AE19-62706E023703}">
                      <ahyp:hlinkClr val="tx"/>
                    </a:ext>
                  </a:extLst>
                </a:hlinkClick>
              </a:rPr>
              <a:t>funciones</a:t>
            </a:r>
            <a:r>
              <a:rPr lang="es-AR" sz="1050">
                <a:solidFill>
                  <a:srgbClr val="202122"/>
                </a:solidFill>
                <a:highlight>
                  <a:srgbClr val="FFFFFF"/>
                </a:highlight>
              </a:rPr>
              <a:t> </a:t>
            </a:r>
            <a:r>
              <a:rPr lang="es-AR" sz="1050">
                <a:solidFill>
                  <a:srgbClr val="0645AD"/>
                </a:solidFill>
                <a:highlight>
                  <a:srgbClr val="FFFFFF"/>
                </a:highlight>
                <a:uFill>
                  <a:noFill/>
                </a:uFill>
                <a:hlinkClick r:id="rId6">
                  <a:extLst>
                    <a:ext uri="{A12FA001-AC4F-418D-AE19-62706E023703}">
                      <ahyp:hlinkClr val="tx"/>
                    </a:ext>
                  </a:extLst>
                </a:hlinkClick>
              </a:rPr>
              <a:t>matemáticas</a:t>
            </a:r>
            <a:r>
              <a:rPr lang="es-AR" sz="1050">
                <a:solidFill>
                  <a:srgbClr val="202122"/>
                </a:solidFill>
                <a:highlight>
                  <a:srgbClr val="FFFFFF"/>
                </a:highlight>
              </a:rPr>
              <a:t> de </a:t>
            </a:r>
            <a:r>
              <a:rPr lang="es-AR" sz="1050">
                <a:solidFill>
                  <a:srgbClr val="0645AD"/>
                </a:solidFill>
                <a:highlight>
                  <a:srgbClr val="FFFFFF"/>
                </a:highlight>
                <a:uFill>
                  <a:noFill/>
                </a:uFill>
                <a:hlinkClick r:id="rId7">
                  <a:extLst>
                    <a:ext uri="{A12FA001-AC4F-418D-AE19-62706E023703}">
                      <ahyp:hlinkClr val="tx"/>
                    </a:ext>
                  </a:extLst>
                </a:hlinkClick>
              </a:rPr>
              <a:t>alto nivel</a:t>
            </a:r>
            <a:r>
              <a:rPr lang="es-AR" sz="1050">
                <a:solidFill>
                  <a:srgbClr val="202122"/>
                </a:solidFill>
                <a:highlight>
                  <a:srgbClr val="FFFFFF"/>
                </a:highlight>
              </a:rPr>
              <a:t> para operar con ellas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0" name="Google Shape;470;ge27b6e7a93_0_12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35c3936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Máscara?</a:t>
            </a:r>
            <a:endParaRPr/>
          </a:p>
          <a:p>
            <a:pPr indent="0" lvl="0" marL="0" rtl="0" algn="l">
              <a:spcBef>
                <a:spcPts val="0"/>
              </a:spcBef>
              <a:spcAft>
                <a:spcPts val="0"/>
              </a:spcAft>
              <a:buNone/>
            </a:pPr>
            <a:r>
              <a:t/>
            </a:r>
            <a:endParaRPr/>
          </a:p>
        </p:txBody>
      </p:sp>
      <p:sp>
        <p:nvSpPr>
          <p:cNvPr id="492" name="Google Shape;492;ge35c39364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e35c39364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Máscara?</a:t>
            </a:r>
            <a:endParaRPr/>
          </a:p>
          <a:p>
            <a:pPr indent="0" lvl="0" marL="0" rtl="0" algn="l">
              <a:spcBef>
                <a:spcPts val="0"/>
              </a:spcBef>
              <a:spcAft>
                <a:spcPts val="0"/>
              </a:spcAft>
              <a:buNone/>
            </a:pPr>
            <a:r>
              <a:t/>
            </a:r>
            <a:endParaRPr/>
          </a:p>
        </p:txBody>
      </p:sp>
      <p:sp>
        <p:nvSpPr>
          <p:cNvPr id="511" name="Google Shape;511;ge35c393640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333aed1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673100" rtl="0" algn="l">
              <a:lnSpc>
                <a:spcPct val="170000"/>
              </a:lnSpc>
              <a:spcBef>
                <a:spcPts val="700"/>
              </a:spcBef>
              <a:spcAft>
                <a:spcPts val="0"/>
              </a:spcAft>
              <a:buClr>
                <a:srgbClr val="444444"/>
              </a:buClr>
              <a:buSzPts val="1350"/>
              <a:buFont typeface="Roboto"/>
              <a:buChar char="●"/>
            </a:pPr>
            <a:r>
              <a:rPr b="1" lang="es-AR" sz="1300">
                <a:solidFill>
                  <a:schemeClr val="dk1"/>
                </a:solidFill>
                <a:highlight>
                  <a:srgbClr val="FFFFFF"/>
                </a:highlight>
              </a:rPr>
              <a:t>Un notebook o cuaderno es un documento que contiene código ejecutable</a:t>
            </a:r>
            <a:r>
              <a:rPr lang="es-AR" sz="1300">
                <a:solidFill>
                  <a:srgbClr val="444444"/>
                </a:solidFill>
                <a:highlight>
                  <a:srgbClr val="FFFFFF"/>
                </a:highlight>
              </a:rPr>
              <a:t> (por ejemplo, Python) </a:t>
            </a:r>
            <a:r>
              <a:rPr b="1" lang="es-AR" sz="1300">
                <a:solidFill>
                  <a:schemeClr val="dk1"/>
                </a:solidFill>
                <a:highlight>
                  <a:srgbClr val="FFFFFF"/>
                </a:highlight>
              </a:rPr>
              <a:t>y también elementos de texto enriquecido</a:t>
            </a:r>
            <a:r>
              <a:rPr lang="es-AR" sz="1300">
                <a:solidFill>
                  <a:srgbClr val="444444"/>
                </a:solidFill>
                <a:highlight>
                  <a:srgbClr val="FFFFFF"/>
                </a:highlight>
              </a:rPr>
              <a:t> (links, figuras, etc.). Está compuesto por </a:t>
            </a:r>
            <a:r>
              <a:rPr b="1" lang="es-AR" sz="1300">
                <a:solidFill>
                  <a:schemeClr val="dk1"/>
                </a:solidFill>
                <a:highlight>
                  <a:srgbClr val="FFFFFF"/>
                </a:highlight>
              </a:rPr>
              <a:t>celdas, </a:t>
            </a:r>
            <a:r>
              <a:rPr lang="es-AR" sz="1300">
                <a:solidFill>
                  <a:schemeClr val="dk1"/>
                </a:solidFill>
                <a:highlight>
                  <a:srgbClr val="FFFFFF"/>
                </a:highlight>
              </a:rPr>
              <a:t>que es la </a:t>
            </a:r>
            <a:r>
              <a:rPr lang="es-AR" sz="1300">
                <a:solidFill>
                  <a:srgbClr val="444444"/>
                </a:solidFill>
                <a:highlight>
                  <a:srgbClr val="FFFFFF"/>
                </a:highlight>
              </a:rPr>
              <a:t>unidad mínima de ejecución. En Jupyer Notebook, ese trabajo funciona de manera local: es decir en nuestra PC.  </a:t>
            </a:r>
            <a:endParaRPr sz="1300">
              <a:solidFill>
                <a:srgbClr val="444444"/>
              </a:solidFill>
              <a:highlight>
                <a:srgbClr val="FFFFFF"/>
              </a:highlight>
            </a:endParaRPr>
          </a:p>
          <a:p>
            <a:pPr indent="-314325" lvl="0" marL="673100" rtl="0" algn="l">
              <a:lnSpc>
                <a:spcPct val="170000"/>
              </a:lnSpc>
              <a:spcBef>
                <a:spcPts val="0"/>
              </a:spcBef>
              <a:spcAft>
                <a:spcPts val="0"/>
              </a:spcAft>
              <a:buClr>
                <a:srgbClr val="444444"/>
              </a:buClr>
              <a:buSzPts val="1350"/>
              <a:buFont typeface="Roboto"/>
              <a:buChar char="●"/>
            </a:pPr>
            <a:r>
              <a:rPr lang="es-AR" sz="1300">
                <a:solidFill>
                  <a:srgbClr val="444444"/>
                </a:solidFill>
                <a:highlight>
                  <a:srgbClr val="FFFFFF"/>
                </a:highlight>
              </a:rPr>
              <a:t>Google Colaboratory es un entorno gratuito de Jupyter Notebook que no requiere configuración y que se ejecuta completamente en la nube y tiene la posibilidad de hacer uso de sus GPU, como unas máquinas virtuales muy potentes.</a:t>
            </a:r>
            <a:endParaRPr sz="1300">
              <a:solidFill>
                <a:srgbClr val="444444"/>
              </a:solidFill>
              <a:highlight>
                <a:srgbClr val="FFFFFF"/>
              </a:highlight>
            </a:endParaRPr>
          </a:p>
          <a:p>
            <a:pPr indent="-314325" lvl="0" marL="457200" rtl="0" algn="l">
              <a:lnSpc>
                <a:spcPct val="178846"/>
              </a:lnSpc>
              <a:spcBef>
                <a:spcPts val="0"/>
              </a:spcBef>
              <a:spcAft>
                <a:spcPts val="0"/>
              </a:spcAft>
              <a:buClr>
                <a:srgbClr val="444444"/>
              </a:buClr>
              <a:buSzPts val="1350"/>
              <a:buFont typeface="Roboto"/>
              <a:buChar char="●"/>
            </a:pPr>
            <a:r>
              <a:rPr lang="es-AR" sz="1300">
                <a:solidFill>
                  <a:srgbClr val="444444"/>
                </a:solidFill>
                <a:highlight>
                  <a:srgbClr val="FFFFFF"/>
                </a:highlight>
              </a:rPr>
              <a:t>La principal ventaja que ofrece esta herramienta es que libera a nuestra máquina de tener que llevar a cabo un trabajo demasiado costoso tanto en tiempo como en potencia o incluso nos permite realizar ese trabajo si nuestra máquina no cuenta con recursos suficientemente potentes. Y de forma gratuita.</a:t>
            </a:r>
            <a:endParaRPr sz="1300">
              <a:solidFill>
                <a:srgbClr val="444444"/>
              </a:solidFill>
              <a:highlight>
                <a:srgbClr val="FFFFFF"/>
              </a:highlight>
            </a:endParaRPr>
          </a:p>
          <a:p>
            <a:pPr indent="-314325" lvl="0" marL="457200" rtl="0" algn="l">
              <a:lnSpc>
                <a:spcPct val="178846"/>
              </a:lnSpc>
              <a:spcBef>
                <a:spcPts val="0"/>
              </a:spcBef>
              <a:spcAft>
                <a:spcPts val="0"/>
              </a:spcAft>
              <a:buClr>
                <a:srgbClr val="444444"/>
              </a:buClr>
              <a:buSzPts val="1350"/>
              <a:buFont typeface="Roboto"/>
              <a:buChar char="●"/>
            </a:pPr>
            <a:r>
              <a:rPr lang="es-AR" sz="1300">
                <a:solidFill>
                  <a:srgbClr val="444444"/>
                </a:solidFill>
                <a:highlight>
                  <a:srgbClr val="FFFFFF"/>
                </a:highlight>
              </a:rPr>
              <a:t>Otro de los beneficios que tiene lo indica el propio nombre, «Colaboratory», es decir, colaborativo, nos permite realizar tareas en la nube y compartir nuestros cuadernos si necesitamos trabajar en equipo. También se puede guardar en un Drive como cualquier archivo, y se guarda de forma automática como un docs.</a:t>
            </a:r>
            <a:endParaRPr sz="1300">
              <a:solidFill>
                <a:srgbClr val="444444"/>
              </a:solidFill>
              <a:highlight>
                <a:srgbClr val="FFFFFF"/>
              </a:highlight>
            </a:endParaRPr>
          </a:p>
          <a:p>
            <a:pPr indent="-314325" lvl="0" marL="673100" rtl="0" algn="l">
              <a:lnSpc>
                <a:spcPct val="170000"/>
              </a:lnSpc>
              <a:spcBef>
                <a:spcPts val="0"/>
              </a:spcBef>
              <a:spcAft>
                <a:spcPts val="0"/>
              </a:spcAft>
              <a:buClr>
                <a:srgbClr val="444444"/>
              </a:buClr>
              <a:buSzPts val="1350"/>
              <a:buFont typeface="Roboto"/>
              <a:buChar char="●"/>
            </a:pPr>
            <a:r>
              <a:rPr lang="es-AR" sz="1350">
                <a:solidFill>
                  <a:srgbClr val="444444"/>
                </a:solidFill>
                <a:highlight>
                  <a:srgbClr val="FFFFFF"/>
                </a:highlight>
                <a:latin typeface="Roboto"/>
                <a:ea typeface="Roboto"/>
                <a:cs typeface="Roboto"/>
                <a:sym typeface="Roboto"/>
              </a:rPr>
              <a:t>Desventaja: </a:t>
            </a:r>
            <a:r>
              <a:rPr b="1" lang="es-AR" sz="1350">
                <a:solidFill>
                  <a:srgbClr val="444444"/>
                </a:solidFill>
                <a:highlight>
                  <a:srgbClr val="FFFFFF"/>
                </a:highlight>
                <a:latin typeface="Roboto"/>
                <a:ea typeface="Roboto"/>
                <a:cs typeface="Roboto"/>
                <a:sym typeface="Roboto"/>
              </a:rPr>
              <a:t>No se ejecuta sin conexión.</a:t>
            </a:r>
            <a:endParaRPr b="1" sz="1350">
              <a:solidFill>
                <a:srgbClr val="444444"/>
              </a:solidFill>
              <a:highlight>
                <a:srgbClr val="FFFFFF"/>
              </a:highlight>
              <a:latin typeface="Roboto"/>
              <a:ea typeface="Roboto"/>
              <a:cs typeface="Roboto"/>
              <a:sym typeface="Roboto"/>
            </a:endParaRPr>
          </a:p>
          <a:p>
            <a:pPr indent="-314325" lvl="0" marL="673100" rtl="0" algn="l">
              <a:lnSpc>
                <a:spcPct val="170000"/>
              </a:lnSpc>
              <a:spcBef>
                <a:spcPts val="0"/>
              </a:spcBef>
              <a:spcAft>
                <a:spcPts val="0"/>
              </a:spcAft>
              <a:buClr>
                <a:srgbClr val="444444"/>
              </a:buClr>
              <a:buSzPts val="1350"/>
              <a:buFont typeface="Roboto"/>
              <a:buChar char="●"/>
            </a:pPr>
            <a:r>
              <a:rPr lang="es-AR" sz="1350">
                <a:solidFill>
                  <a:srgbClr val="444444"/>
                </a:solidFill>
                <a:highlight>
                  <a:srgbClr val="FFFFFF"/>
                </a:highlight>
                <a:latin typeface="Roboto"/>
                <a:ea typeface="Roboto"/>
                <a:cs typeface="Roboto"/>
                <a:sym typeface="Roboto"/>
              </a:rPr>
              <a:t>En las empresas generalmente se utilizan Jupyter Notebooks y Anaconda (sistema de gestión de paquetes), pero para los fines del curso vamos a utilizar Colab que no requiere instalación y es más simple.</a:t>
            </a:r>
            <a:endParaRPr sz="1350">
              <a:solidFill>
                <a:srgbClr val="444444"/>
              </a:solidFill>
              <a:highlight>
                <a:srgbClr val="FFFFFF"/>
              </a:highlight>
              <a:latin typeface="Roboto"/>
              <a:ea typeface="Roboto"/>
              <a:cs typeface="Roboto"/>
              <a:sym typeface="Roboto"/>
            </a:endParaRPr>
          </a:p>
          <a:p>
            <a:pPr indent="0" lvl="0" marL="0" rtl="0" algn="l">
              <a:spcBef>
                <a:spcPts val="2700"/>
              </a:spcBef>
              <a:spcAft>
                <a:spcPts val="0"/>
              </a:spcAft>
              <a:buNone/>
            </a:pPr>
            <a:r>
              <a:t/>
            </a:r>
            <a:endParaRPr/>
          </a:p>
        </p:txBody>
      </p:sp>
      <p:sp>
        <p:nvSpPr>
          <p:cNvPr id="530" name="Google Shape;530;ge333aed19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e333aed19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En informática, Hola mundo es un programa que imprime el texto «¡Hola, mundo!» en un dispositivo de visualización, en la mayoría de los casos la pantalla de un monitor. Este programa suele ser usado como introducción al estudio de un lenguaje de programación, siendo un primer ejercicio típico, y se considera fundamental desde el punto de vista didáctico.</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550" name="Google Shape;550;ge333aed19d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e333aed19d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Ir a Colab</a:t>
            </a:r>
            <a:endParaRPr/>
          </a:p>
          <a:p>
            <a:pPr indent="-298450" lvl="0" marL="457200" rtl="0" algn="l">
              <a:spcBef>
                <a:spcPts val="0"/>
              </a:spcBef>
              <a:spcAft>
                <a:spcPts val="0"/>
              </a:spcAft>
              <a:buSzPts val="1100"/>
              <a:buChar char="●"/>
            </a:pPr>
            <a:r>
              <a:rPr lang="es-AR"/>
              <a:t>Mostrar cómo agregar código</a:t>
            </a:r>
            <a:endParaRPr/>
          </a:p>
          <a:p>
            <a:pPr indent="-298450" lvl="0" marL="457200" rtl="0" algn="l">
              <a:spcBef>
                <a:spcPts val="0"/>
              </a:spcBef>
              <a:spcAft>
                <a:spcPts val="0"/>
              </a:spcAft>
              <a:buSzPts val="1100"/>
              <a:buChar char="●"/>
            </a:pPr>
            <a:r>
              <a:rPr lang="es-AR"/>
              <a:t>Cómo agregar texto</a:t>
            </a:r>
            <a:endParaRPr/>
          </a:p>
          <a:p>
            <a:pPr indent="-298450" lvl="0" marL="457200" rtl="0" algn="l">
              <a:spcBef>
                <a:spcPts val="0"/>
              </a:spcBef>
              <a:spcAft>
                <a:spcPts val="0"/>
              </a:spcAft>
              <a:buSzPts val="1100"/>
              <a:buChar char="●"/>
            </a:pPr>
            <a:r>
              <a:rPr lang="es-AR"/>
              <a:t>Cómo correr una celda</a:t>
            </a:r>
            <a:endParaRPr/>
          </a:p>
          <a:p>
            <a:pPr indent="-298450" lvl="0" marL="457200" rtl="0" algn="l">
              <a:spcBef>
                <a:spcPts val="0"/>
              </a:spcBef>
              <a:spcAft>
                <a:spcPts val="0"/>
              </a:spcAft>
              <a:buSzPts val="1100"/>
              <a:buChar char="●"/>
            </a:pPr>
            <a:r>
              <a:rPr lang="es-AR"/>
              <a:t>Como eliminar celda, bajarla o subirla</a:t>
            </a:r>
            <a:endParaRPr/>
          </a:p>
          <a:p>
            <a:pPr indent="-298450" lvl="0" marL="457200" rtl="0" algn="l">
              <a:spcBef>
                <a:spcPts val="0"/>
              </a:spcBef>
              <a:spcAft>
                <a:spcPts val="0"/>
              </a:spcAft>
              <a:buSzPts val="1100"/>
              <a:buChar char="●"/>
            </a:pPr>
            <a:r>
              <a:rPr lang="es-AR"/>
              <a:t>Atajos: ctrl + enter</a:t>
            </a:r>
            <a:endParaRPr/>
          </a:p>
          <a:p>
            <a:pPr indent="-298450" lvl="0" marL="457200" rtl="0" algn="l">
              <a:spcBef>
                <a:spcPts val="0"/>
              </a:spcBef>
              <a:spcAft>
                <a:spcPts val="0"/>
              </a:spcAft>
              <a:buSzPts val="1100"/>
              <a:buChar char="●"/>
            </a:pPr>
            <a:r>
              <a:rPr lang="es-AR"/>
              <a:t>Comentar y su importancia</a:t>
            </a:r>
            <a:endParaRPr/>
          </a:p>
        </p:txBody>
      </p:sp>
      <p:sp>
        <p:nvSpPr>
          <p:cNvPr id="571" name="Google Shape;571;ge333aed19d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e27b6e7a9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La ciencia de datos tiene 4 aspectos fundamentales vinculados con la </a:t>
            </a:r>
            <a:r>
              <a:rPr b="1" lang="es-AR"/>
              <a:t>programacion</a:t>
            </a:r>
            <a:r>
              <a:rPr lang="es-AR"/>
              <a:t>, </a:t>
            </a:r>
            <a:r>
              <a:rPr b="1" lang="es-AR"/>
              <a:t>estadistica</a:t>
            </a:r>
            <a:r>
              <a:rPr lang="es-AR"/>
              <a:t>, </a:t>
            </a:r>
            <a:r>
              <a:rPr b="1" lang="es-AR"/>
              <a:t>conocimiento de dominio</a:t>
            </a:r>
            <a:r>
              <a:rPr lang="es-AR"/>
              <a:t> y </a:t>
            </a:r>
            <a:r>
              <a:rPr b="1" lang="es-AR"/>
              <a:t>comunicacion</a:t>
            </a:r>
            <a:endParaRPr b="1"/>
          </a:p>
        </p:txBody>
      </p:sp>
      <p:sp>
        <p:nvSpPr>
          <p:cNvPr id="591" name="Google Shape;591;ge27b6e7a93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e0bfd0f72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AR"/>
              <a:t>Importancia de las estadísticas</a:t>
            </a:r>
            <a:r>
              <a:rPr lang="es-AR"/>
              <a:t>: Los datos estadísticos constituyen una </a:t>
            </a:r>
            <a:r>
              <a:rPr b="1" lang="es-AR"/>
              <a:t>herramienta estratégica para la toma de decisiones acertadas</a:t>
            </a:r>
            <a:r>
              <a:rPr lang="es-AR"/>
              <a:t> y el ejercicio de actividades de manera </a:t>
            </a:r>
            <a:r>
              <a:rPr b="1" lang="es-AR"/>
              <a:t>transparente</a:t>
            </a:r>
            <a:r>
              <a:rPr lang="es-AR"/>
              <a:t>, </a:t>
            </a:r>
            <a:r>
              <a:rPr b="1" lang="es-AR"/>
              <a:t>eficiente </a:t>
            </a:r>
            <a:r>
              <a:rPr lang="es-AR"/>
              <a:t>y </a:t>
            </a:r>
            <a:r>
              <a:rPr b="1" lang="es-AR"/>
              <a:t>responsable</a:t>
            </a:r>
            <a:r>
              <a:rPr lang="es-AR"/>
              <a:t>. </a:t>
            </a:r>
            <a:endParaRPr/>
          </a:p>
          <a:p>
            <a:pPr indent="0" lvl="0" marL="0" rtl="0" algn="l">
              <a:spcBef>
                <a:spcPts val="0"/>
              </a:spcBef>
              <a:spcAft>
                <a:spcPts val="0"/>
              </a:spcAft>
              <a:buClr>
                <a:schemeClr val="dk1"/>
              </a:buClr>
              <a:buSzPts val="1100"/>
              <a:buFont typeface="Arial"/>
              <a:buNone/>
            </a:pPr>
            <a:r>
              <a:rPr lang="es-AR"/>
              <a:t>Enfrentar los retos del desarrollo exige cada vez más de </a:t>
            </a:r>
            <a:r>
              <a:rPr b="1" lang="es-AR"/>
              <a:t>información confiable y oportuna</a:t>
            </a:r>
            <a:r>
              <a:rPr lang="es-AR"/>
              <a:t> sobre las tendencias en la sociedad, la economía y el mercado. Es por ello que los gobiernos y las empresas han reconocido la importancia de </a:t>
            </a:r>
            <a:r>
              <a:rPr b="1" lang="es-AR"/>
              <a:t>producir regularmente dicha información</a:t>
            </a:r>
            <a:r>
              <a:rPr lang="es-AR"/>
              <a:t> y de utilizarla para el diseño de las decisiones.</a:t>
            </a:r>
            <a:endParaRPr/>
          </a:p>
          <a:p>
            <a:pPr indent="0" lvl="0" marL="0" rtl="0" algn="l">
              <a:spcBef>
                <a:spcPts val="0"/>
              </a:spcBef>
              <a:spcAft>
                <a:spcPts val="0"/>
              </a:spcAft>
              <a:buNone/>
            </a:pPr>
            <a:r>
              <a:rPr b="1" lang="es-AR"/>
              <a:t>Evidencia</a:t>
            </a:r>
            <a:endParaRPr b="1"/>
          </a:p>
        </p:txBody>
      </p:sp>
      <p:sp>
        <p:nvSpPr>
          <p:cNvPr id="611" name="Google Shape;611;ge0bfd0f728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e0bfd0f72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AR"/>
              <a:t>Describir vs Generalizar</a:t>
            </a:r>
            <a:endParaRPr b="1"/>
          </a:p>
        </p:txBody>
      </p:sp>
      <p:sp>
        <p:nvSpPr>
          <p:cNvPr id="630" name="Google Shape;630;ge0bfd0f728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e0bfd0f72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AR"/>
              <a:t>Población o Universo</a:t>
            </a:r>
            <a:r>
              <a:rPr lang="es-AR"/>
              <a:t>: conjunto de todos los elementos o individuos bajo estudio.</a:t>
            </a:r>
            <a:endParaRPr/>
          </a:p>
          <a:p>
            <a:pPr indent="0" lvl="0" marL="0" rtl="0" algn="l">
              <a:spcBef>
                <a:spcPts val="0"/>
              </a:spcBef>
              <a:spcAft>
                <a:spcPts val="0"/>
              </a:spcAft>
              <a:buNone/>
            </a:pPr>
            <a:r>
              <a:rPr b="1" lang="es-AR"/>
              <a:t>Parámetro</a:t>
            </a:r>
            <a:r>
              <a:rPr lang="es-AR"/>
              <a:t>: es una medida que se calcula para describir una característica de la población.</a:t>
            </a:r>
            <a:endParaRPr/>
          </a:p>
          <a:p>
            <a:pPr indent="0" lvl="0" marL="0" rtl="0" algn="l">
              <a:spcBef>
                <a:spcPts val="0"/>
              </a:spcBef>
              <a:spcAft>
                <a:spcPts val="0"/>
              </a:spcAft>
              <a:buClr>
                <a:schemeClr val="dk1"/>
              </a:buClr>
              <a:buSzPts val="1100"/>
              <a:buFont typeface="Arial"/>
              <a:buNone/>
            </a:pPr>
            <a:r>
              <a:rPr b="1" lang="es-AR"/>
              <a:t>Estadístico</a:t>
            </a:r>
            <a:r>
              <a:rPr lang="es-AR"/>
              <a:t>: es una medida que se calcula para describir una característica de una muestra de la población.</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s-AR"/>
              <a:t>Muestra</a:t>
            </a:r>
            <a:r>
              <a:rPr lang="es-AR"/>
              <a:t>: parte de la población que se selecciona para el análisis, debe ser representativa.</a:t>
            </a:r>
            <a:endParaRPr/>
          </a:p>
          <a:p>
            <a:pPr indent="0" lvl="0" marL="0" rtl="0" algn="l">
              <a:spcBef>
                <a:spcPts val="0"/>
              </a:spcBef>
              <a:spcAft>
                <a:spcPts val="0"/>
              </a:spcAft>
              <a:buNone/>
            </a:pPr>
            <a:r>
              <a:rPr b="1" lang="es-AR"/>
              <a:t>Muestra aleatoria</a:t>
            </a:r>
            <a:r>
              <a:rPr lang="es-AR"/>
              <a:t>: es aquella en la que todos los elementos de la población tienen una probabilidad conocida de ser seleccionados.</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s-AR"/>
              <a:t>Unidad estadística</a:t>
            </a:r>
            <a:r>
              <a:rPr lang="es-AR"/>
              <a:t>: cada uno de los elementos de la población o de la muestra sobre la cual se busca la información.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58" name="Google Shape;658;ge0bfd0f728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e20c34050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ge20c34050c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e333aed19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e333aed19d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e10736bbc1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Las variables son los </a:t>
            </a:r>
            <a:r>
              <a:rPr b="1" lang="es-AR"/>
              <a:t>aspectos de las entidades que se someterán al análisis</a:t>
            </a:r>
            <a:r>
              <a:rPr lang="es-AR"/>
              <a:t>, aquellos aspectos que se han seleccionado como </a:t>
            </a:r>
            <a:r>
              <a:rPr b="1" lang="es-AR"/>
              <a:t>información pertinente</a:t>
            </a:r>
            <a:r>
              <a:rPr lang="es-AR"/>
              <a:t> para un estudio en particular. Su cualidad central es la que le da nombre: la de </a:t>
            </a:r>
            <a:r>
              <a:rPr b="1" lang="es-AR"/>
              <a:t>variar</a:t>
            </a:r>
            <a:r>
              <a:rPr lang="es-AR"/>
              <a:t>.</a:t>
            </a:r>
            <a:endParaRPr/>
          </a:p>
          <a:p>
            <a:pPr indent="0" lvl="0" marL="0" rtl="0" algn="l">
              <a:spcBef>
                <a:spcPts val="0"/>
              </a:spcBef>
              <a:spcAft>
                <a:spcPts val="0"/>
              </a:spcAft>
              <a:buNone/>
            </a:pPr>
            <a:r>
              <a:t/>
            </a:r>
            <a:endParaRPr/>
          </a:p>
          <a:p>
            <a:pPr indent="0" lvl="0" marL="0" rtl="0" algn="l">
              <a:spcBef>
                <a:spcPts val="0"/>
              </a:spcBef>
              <a:spcAft>
                <a:spcPts val="0"/>
              </a:spcAft>
              <a:buNone/>
            </a:pPr>
            <a:r>
              <a:rPr lang="es-AR"/>
              <a:t>Características que se deben relevar para responder los objetos de estudio.</a:t>
            </a:r>
            <a:endParaRPr/>
          </a:p>
          <a:p>
            <a:pPr indent="0" lvl="0" marL="0" rtl="0" algn="l">
              <a:spcBef>
                <a:spcPts val="0"/>
              </a:spcBef>
              <a:spcAft>
                <a:spcPts val="0"/>
              </a:spcAft>
              <a:buNone/>
            </a:pPr>
            <a:r>
              <a:rPr lang="es-AR"/>
              <a:t>Se desean conocer las características de las</a:t>
            </a:r>
            <a:r>
              <a:rPr b="1" lang="es-AR"/>
              <a:t> empresas industriales de la Provincia de Córdoba</a:t>
            </a:r>
            <a:r>
              <a:rPr lang="es-AR"/>
              <a:t> . Se seleccionaron al azar 150 empresas.</a:t>
            </a:r>
            <a:endParaRPr/>
          </a:p>
          <a:p>
            <a:pPr indent="0" lvl="0" marL="0" rtl="0" algn="l">
              <a:spcBef>
                <a:spcPts val="0"/>
              </a:spcBef>
              <a:spcAft>
                <a:spcPts val="0"/>
              </a:spcAft>
              <a:buNone/>
            </a:pPr>
            <a:r>
              <a:rPr b="1" lang="es-AR"/>
              <a:t>¿ Qué características de las empresas vamos a analizar?</a:t>
            </a:r>
            <a:endParaRPr b="1"/>
          </a:p>
          <a:p>
            <a:pPr indent="0" lvl="0" marL="0" rtl="0" algn="l">
              <a:spcBef>
                <a:spcPts val="0"/>
              </a:spcBef>
              <a:spcAft>
                <a:spcPts val="0"/>
              </a:spcAft>
              <a:buNone/>
            </a:pPr>
            <a:r>
              <a:rPr lang="es-AR"/>
              <a:t>•Rama de actividad</a:t>
            </a:r>
            <a:endParaRPr/>
          </a:p>
          <a:p>
            <a:pPr indent="0" lvl="0" marL="0" rtl="0" algn="l">
              <a:spcBef>
                <a:spcPts val="0"/>
              </a:spcBef>
              <a:spcAft>
                <a:spcPts val="0"/>
              </a:spcAft>
              <a:buNone/>
            </a:pPr>
            <a:r>
              <a:rPr lang="es-AR"/>
              <a:t>•Cantidad de empleados</a:t>
            </a:r>
            <a:endParaRPr/>
          </a:p>
          <a:p>
            <a:pPr indent="0" lvl="0" marL="0" rtl="0" algn="l">
              <a:spcBef>
                <a:spcPts val="0"/>
              </a:spcBef>
              <a:spcAft>
                <a:spcPts val="0"/>
              </a:spcAft>
              <a:buNone/>
            </a:pPr>
            <a:r>
              <a:rPr lang="es-AR"/>
              <a:t>•Nivel de ventas brutas (en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06" name="Google Shape;706;ge10736bbc1_0_3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e10736bbc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AR"/>
              <a:t>Variables cualitativas o categóricas</a:t>
            </a:r>
            <a:r>
              <a:rPr lang="es-AR"/>
              <a:t>: están definidas por las </a:t>
            </a:r>
            <a:r>
              <a:rPr b="1" lang="es-AR"/>
              <a:t>clases o categorías</a:t>
            </a:r>
            <a:r>
              <a:rPr lang="es-AR"/>
              <a:t> que las componen. No pueden medirse. Ejemplo: sector de actividad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AR"/>
              <a:t>Nominal</a:t>
            </a:r>
            <a:r>
              <a:rPr lang="es-AR"/>
              <a:t>: Una variable está medida a nivel nominal si los </a:t>
            </a:r>
            <a:r>
              <a:rPr b="1" lang="es-AR"/>
              <a:t>números que representan cada categoría son asignados de manera arbitraria</a:t>
            </a:r>
            <a:r>
              <a:rPr lang="es-AR"/>
              <a:t> y solo </a:t>
            </a:r>
            <a:r>
              <a:rPr b="1" lang="es-AR"/>
              <a:t>cumplen con la función de designar y distinguir categorías diferentes</a:t>
            </a:r>
            <a:r>
              <a:rPr lang="es-AR"/>
              <a:t>. Ej: Sexo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AR"/>
              <a:t>Ordinal</a:t>
            </a:r>
            <a:r>
              <a:rPr lang="es-AR"/>
              <a:t>: Una variable está medida a nivel ordinal si los números que representan cada categoría son asignados de manera que </a:t>
            </a:r>
            <a:r>
              <a:rPr b="1" lang="es-AR"/>
              <a:t>respeten el orden según aumenta o disminuye la característica que la variable mide. </a:t>
            </a:r>
            <a:r>
              <a:rPr lang="es-AR"/>
              <a:t>Ej: maximo nivel educativo alcanzado</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s-AR"/>
              <a:t>Variables cuantitativas o numéricas</a:t>
            </a:r>
            <a:r>
              <a:rPr lang="es-AR"/>
              <a:t>: pueden expresarse como cantidades numéricas.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AR"/>
              <a:t>Discretas</a:t>
            </a:r>
            <a:r>
              <a:rPr lang="es-AR"/>
              <a:t>: surgen de un proceso de conteo. No admite numeros con coma Ejemplo: cantidad de empleados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AR"/>
              <a:t>Continuas</a:t>
            </a:r>
            <a:r>
              <a:rPr lang="es-AR"/>
              <a:t>: surgen de un proceso de medición. Ejemplo: ventas brutas (en $)</a:t>
            </a:r>
            <a:endParaRPr/>
          </a:p>
        </p:txBody>
      </p:sp>
      <p:sp>
        <p:nvSpPr>
          <p:cNvPr id="727" name="Google Shape;727;ge10736bbc1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e10736bbc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Un </a:t>
            </a:r>
            <a:r>
              <a:rPr b="1" lang="es-AR"/>
              <a:t>DataFrame</a:t>
            </a:r>
            <a:r>
              <a:rPr lang="es-AR"/>
              <a:t> es una</a:t>
            </a:r>
            <a:r>
              <a:rPr b="1" lang="es-AR"/>
              <a:t> estructura de datos</a:t>
            </a:r>
            <a:r>
              <a:rPr lang="es-AR"/>
              <a:t> con </a:t>
            </a:r>
            <a:r>
              <a:rPr b="1" lang="es-AR"/>
              <a:t>dos dimensiones</a:t>
            </a:r>
            <a:r>
              <a:rPr lang="es-AR"/>
              <a:t> en la cual se puede g</a:t>
            </a:r>
            <a:r>
              <a:rPr b="1" lang="es-AR"/>
              <a:t>uardar datos de distintos tipos</a:t>
            </a:r>
            <a:r>
              <a:rPr lang="es-AR"/>
              <a:t> (como caractéres, enteros, valores de punto flotante, factores y más) en </a:t>
            </a:r>
            <a:r>
              <a:rPr b="1" lang="es-AR"/>
              <a:t>columnas</a:t>
            </a:r>
            <a:r>
              <a:rPr lang="es-AR"/>
              <a:t>. Un DataFrame siempre tiene un </a:t>
            </a:r>
            <a:r>
              <a:rPr b="1" lang="es-AR"/>
              <a:t>índice </a:t>
            </a:r>
            <a:r>
              <a:rPr lang="es-AR"/>
              <a:t>(con inicio en 0). El </a:t>
            </a:r>
            <a:r>
              <a:rPr b="1" lang="es-AR"/>
              <a:t>índice </a:t>
            </a:r>
            <a:r>
              <a:rPr lang="es-AR"/>
              <a:t>refiere a la </a:t>
            </a:r>
            <a:r>
              <a:rPr b="1" lang="es-AR"/>
              <a:t>posición de un elemento</a:t>
            </a:r>
            <a:r>
              <a:rPr lang="es-AR"/>
              <a:t> en la </a:t>
            </a:r>
            <a:r>
              <a:rPr b="1" lang="es-AR"/>
              <a:t>estructura de datos.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s-AR"/>
              <a:t>Cuando se </a:t>
            </a:r>
            <a:r>
              <a:rPr b="1" lang="es-AR"/>
              <a:t>combinan varios vectores</a:t>
            </a:r>
            <a:r>
              <a:rPr lang="es-AR"/>
              <a:t>, todos de la </a:t>
            </a:r>
            <a:r>
              <a:rPr b="1" lang="es-AR"/>
              <a:t>misma longitud</a:t>
            </a:r>
            <a:r>
              <a:rPr lang="es-AR"/>
              <a:t>, se construye un</a:t>
            </a:r>
            <a:r>
              <a:rPr b="1" lang="es-AR"/>
              <a:t> “data frame”,</a:t>
            </a:r>
            <a:r>
              <a:rPr lang="es-AR"/>
              <a:t> una </a:t>
            </a:r>
            <a:r>
              <a:rPr b="1" lang="es-AR"/>
              <a:t>matriz de datos</a:t>
            </a:r>
            <a:r>
              <a:rPr lang="es-AR"/>
              <a:t>, cuyo </a:t>
            </a:r>
            <a:r>
              <a:rPr b="1" lang="es-AR"/>
              <a:t>formato </a:t>
            </a:r>
            <a:r>
              <a:rPr lang="es-AR"/>
              <a:t>más frecuente es que tenga los </a:t>
            </a:r>
            <a:r>
              <a:rPr b="1" lang="es-AR"/>
              <a:t>casos en las filas</a:t>
            </a:r>
            <a:r>
              <a:rPr lang="es-AR"/>
              <a:t> y </a:t>
            </a:r>
            <a:r>
              <a:rPr b="1" lang="es-AR"/>
              <a:t>variables en las columnas</a:t>
            </a:r>
            <a:r>
              <a:rPr lang="es-AR"/>
              <a:t>; cada columna es un vector que contiene los valores de cada variable.</a:t>
            </a:r>
            <a:endParaRPr/>
          </a:p>
        </p:txBody>
      </p:sp>
      <p:sp>
        <p:nvSpPr>
          <p:cNvPr id="758" name="Google Shape;758;ge10736bbc1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e10736bbc1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Formatos de DataFrame</a:t>
            </a:r>
            <a:endParaRPr/>
          </a:p>
        </p:txBody>
      </p:sp>
      <p:sp>
        <p:nvSpPr>
          <p:cNvPr id="778" name="Google Shape;778;ge10736bbc1_0_3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e20c34050c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ge20c34050c_0_3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e20c34050c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solidFill>
                  <a:srgbClr val="333333"/>
                </a:solidFill>
                <a:highlight>
                  <a:srgbClr val="FFFFFF"/>
                </a:highlight>
              </a:rPr>
              <a:t>Cuando </a:t>
            </a:r>
            <a:r>
              <a:rPr b="1" lang="es-AR">
                <a:solidFill>
                  <a:srgbClr val="333333"/>
                </a:solidFill>
                <a:highlight>
                  <a:srgbClr val="FFFFFF"/>
                </a:highlight>
              </a:rPr>
              <a:t>no tenemos toda la información</a:t>
            </a:r>
            <a:r>
              <a:rPr lang="es-AR">
                <a:solidFill>
                  <a:srgbClr val="333333"/>
                </a:solidFill>
                <a:highlight>
                  <a:srgbClr val="FFFFFF"/>
                </a:highlight>
              </a:rPr>
              <a:t> que hace falta para predecir el resultado, recurriremos a la probabilidad.</a:t>
            </a:r>
            <a:endParaRPr>
              <a:solidFill>
                <a:srgbClr val="333333"/>
              </a:solidFill>
              <a:highlight>
                <a:srgbClr val="FFFFFF"/>
              </a:highlight>
            </a:endParaRPr>
          </a:p>
          <a:p>
            <a:pPr indent="0" lvl="0" marL="0" rtl="0" algn="l">
              <a:spcBef>
                <a:spcPts val="0"/>
              </a:spcBef>
              <a:spcAft>
                <a:spcPts val="0"/>
              </a:spcAft>
              <a:buNone/>
            </a:pPr>
            <a:r>
              <a:t/>
            </a:r>
            <a:endParaRPr>
              <a:solidFill>
                <a:srgbClr val="333333"/>
              </a:solidFill>
              <a:highlight>
                <a:srgbClr val="FFFFFF"/>
              </a:highlight>
            </a:endParaRPr>
          </a:p>
          <a:p>
            <a:pPr indent="0" lvl="0" marL="0" rtl="0" algn="l">
              <a:spcBef>
                <a:spcPts val="0"/>
              </a:spcBef>
              <a:spcAft>
                <a:spcPts val="0"/>
              </a:spcAft>
              <a:buNone/>
            </a:pPr>
            <a:r>
              <a:rPr b="1" lang="es-AR">
                <a:solidFill>
                  <a:srgbClr val="333333"/>
                </a:solidFill>
                <a:highlight>
                  <a:srgbClr val="FFFFFF"/>
                </a:highlight>
              </a:rPr>
              <a:t>Ejemplo de la moneda:</a:t>
            </a:r>
            <a:r>
              <a:rPr lang="es-AR">
                <a:solidFill>
                  <a:srgbClr val="333333"/>
                </a:solidFill>
                <a:highlight>
                  <a:srgbClr val="FFFFFF"/>
                </a:highlight>
              </a:rPr>
              <a:t> si tuviéramos toda la información necesaria para </a:t>
            </a:r>
            <a:r>
              <a:rPr b="1" lang="es-AR">
                <a:solidFill>
                  <a:srgbClr val="333333"/>
                </a:solidFill>
                <a:highlight>
                  <a:srgbClr val="FFFFFF"/>
                </a:highlight>
              </a:rPr>
              <a:t>predecir la trayectoria de la moneda</a:t>
            </a:r>
            <a:r>
              <a:rPr lang="es-AR">
                <a:solidFill>
                  <a:srgbClr val="333333"/>
                </a:solidFill>
                <a:highlight>
                  <a:srgbClr val="FFFFFF"/>
                </a:highlight>
              </a:rPr>
              <a:t> en el aire (distancia desde donde se arroja, fuerza que se le aplica, el lugar de la moneda donde se aplica esa </a:t>
            </a:r>
            <a:r>
              <a:rPr b="1" lang="es-AR">
                <a:solidFill>
                  <a:srgbClr val="333333"/>
                </a:solidFill>
                <a:highlight>
                  <a:srgbClr val="FFFFFF"/>
                </a:highlight>
              </a:rPr>
              <a:t>fuerza</a:t>
            </a:r>
            <a:r>
              <a:rPr lang="es-AR">
                <a:solidFill>
                  <a:srgbClr val="333333"/>
                </a:solidFill>
                <a:highlight>
                  <a:srgbClr val="FFFFFF"/>
                </a:highlight>
              </a:rPr>
              <a:t>, eventuales </a:t>
            </a:r>
            <a:r>
              <a:rPr b="1" lang="es-AR">
                <a:solidFill>
                  <a:srgbClr val="333333"/>
                </a:solidFill>
                <a:highlight>
                  <a:srgbClr val="FFFFFF"/>
                </a:highlight>
              </a:rPr>
              <a:t>corrientes de aire</a:t>
            </a:r>
            <a:r>
              <a:rPr lang="es-AR">
                <a:solidFill>
                  <a:srgbClr val="333333"/>
                </a:solidFill>
                <a:highlight>
                  <a:srgbClr val="FFFFFF"/>
                </a:highlight>
              </a:rPr>
              <a:t> que puedan incidir en el </a:t>
            </a:r>
            <a:r>
              <a:rPr b="1" lang="es-AR">
                <a:solidFill>
                  <a:srgbClr val="333333"/>
                </a:solidFill>
                <a:highlight>
                  <a:srgbClr val="FFFFFF"/>
                </a:highlight>
              </a:rPr>
              <a:t>desplazamiento de la moneda</a:t>
            </a:r>
            <a:r>
              <a:rPr lang="es-AR">
                <a:solidFill>
                  <a:srgbClr val="333333"/>
                </a:solidFill>
                <a:highlight>
                  <a:srgbClr val="FFFFFF"/>
                </a:highlight>
              </a:rPr>
              <a:t>, etc.), podríamos predecir con </a:t>
            </a:r>
            <a:r>
              <a:rPr b="1" lang="es-AR">
                <a:solidFill>
                  <a:srgbClr val="333333"/>
                </a:solidFill>
                <a:highlight>
                  <a:srgbClr val="FFFFFF"/>
                </a:highlight>
              </a:rPr>
              <a:t>certeza el resultado</a:t>
            </a:r>
            <a:r>
              <a:rPr lang="es-AR">
                <a:solidFill>
                  <a:srgbClr val="333333"/>
                </a:solidFill>
                <a:highlight>
                  <a:srgbClr val="FFFFFF"/>
                </a:highlight>
              </a:rPr>
              <a:t>. </a:t>
            </a:r>
            <a:r>
              <a:rPr b="1" lang="es-AR">
                <a:solidFill>
                  <a:srgbClr val="333333"/>
                </a:solidFill>
                <a:highlight>
                  <a:srgbClr val="FFFFFF"/>
                </a:highlight>
              </a:rPr>
              <a:t>Esa información no está disponible</a:t>
            </a:r>
            <a:r>
              <a:rPr lang="es-AR">
                <a:solidFill>
                  <a:srgbClr val="333333"/>
                </a:solidFill>
                <a:highlight>
                  <a:srgbClr val="FFFFFF"/>
                </a:highlight>
              </a:rPr>
              <a:t>, el </a:t>
            </a:r>
            <a:r>
              <a:rPr b="1" lang="es-AR">
                <a:solidFill>
                  <a:srgbClr val="333333"/>
                </a:solidFill>
                <a:highlight>
                  <a:srgbClr val="FFFFFF"/>
                </a:highlight>
              </a:rPr>
              <a:t>lado </a:t>
            </a:r>
            <a:r>
              <a:rPr lang="es-AR">
                <a:solidFill>
                  <a:srgbClr val="333333"/>
                </a:solidFill>
                <a:highlight>
                  <a:srgbClr val="FFFFFF"/>
                </a:highlight>
              </a:rPr>
              <a:t>del que caiga la moneda está determinado por una </a:t>
            </a:r>
            <a:r>
              <a:rPr b="1" lang="es-AR">
                <a:solidFill>
                  <a:srgbClr val="333333"/>
                </a:solidFill>
                <a:highlight>
                  <a:srgbClr val="FFFFFF"/>
                </a:highlight>
              </a:rPr>
              <a:t>multiplicidad de factores</a:t>
            </a:r>
            <a:r>
              <a:rPr lang="es-AR">
                <a:solidFill>
                  <a:srgbClr val="333333"/>
                </a:solidFill>
                <a:highlight>
                  <a:srgbClr val="FFFFFF"/>
                </a:highlight>
              </a:rPr>
              <a:t>, por esa razón </a:t>
            </a:r>
            <a:r>
              <a:rPr b="1" lang="es-AR">
                <a:solidFill>
                  <a:srgbClr val="333333"/>
                </a:solidFill>
                <a:highlight>
                  <a:srgbClr val="FFFFFF"/>
                </a:highlight>
              </a:rPr>
              <a:t>no podemos anticipar el resultado de la tirada</a:t>
            </a:r>
            <a:r>
              <a:rPr lang="es-AR">
                <a:solidFill>
                  <a:srgbClr val="333333"/>
                </a:solidFill>
                <a:highlight>
                  <a:srgbClr val="FFFFFF"/>
                </a:highlight>
              </a:rPr>
              <a:t>. A esa ignorancia la resumimos diciendo que el resultado de la </a:t>
            </a:r>
            <a:r>
              <a:rPr b="1" lang="es-AR">
                <a:solidFill>
                  <a:srgbClr val="333333"/>
                </a:solidFill>
                <a:highlight>
                  <a:srgbClr val="FFFFFF"/>
                </a:highlight>
              </a:rPr>
              <a:t>tirada de la moneda “depende del azar”</a:t>
            </a:r>
            <a:r>
              <a:rPr lang="es-AR">
                <a:solidFill>
                  <a:srgbClr val="333333"/>
                </a:solidFill>
                <a:highlight>
                  <a:srgbClr val="FFFFFF"/>
                </a:highlight>
              </a:rPr>
              <a:t> y llamamos al experimento de tirar una moneda </a:t>
            </a:r>
            <a:r>
              <a:rPr b="1" lang="es-AR">
                <a:solidFill>
                  <a:srgbClr val="333333"/>
                </a:solidFill>
                <a:highlight>
                  <a:srgbClr val="FFFFFF"/>
                </a:highlight>
              </a:rPr>
              <a:t>“experimento aleatorio”.</a:t>
            </a:r>
            <a:endParaRPr b="1">
              <a:solidFill>
                <a:srgbClr val="333333"/>
              </a:solidFill>
              <a:highlight>
                <a:srgbClr val="FFFFFF"/>
              </a:highlight>
            </a:endParaRPr>
          </a:p>
        </p:txBody>
      </p:sp>
      <p:sp>
        <p:nvSpPr>
          <p:cNvPr id="819" name="Google Shape;819;ge20c34050c_0_3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b7f83098c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solidFill>
                  <a:srgbClr val="333333"/>
                </a:solidFill>
                <a:highlight>
                  <a:srgbClr val="FFFFFF"/>
                </a:highlight>
              </a:rPr>
              <a:t>La probabilidad trata con la </a:t>
            </a:r>
            <a:r>
              <a:rPr b="1" lang="es-AR">
                <a:solidFill>
                  <a:srgbClr val="333333"/>
                </a:solidFill>
                <a:highlight>
                  <a:srgbClr val="FFFFFF"/>
                </a:highlight>
              </a:rPr>
              <a:t>incertidumbre</a:t>
            </a:r>
            <a:r>
              <a:rPr lang="es-AR">
                <a:solidFill>
                  <a:srgbClr val="333333"/>
                </a:solidFill>
                <a:highlight>
                  <a:srgbClr val="FFFFFF"/>
                </a:highlight>
              </a:rPr>
              <a:t>, con lo que hay entre la </a:t>
            </a:r>
            <a:r>
              <a:rPr b="1" lang="es-AR">
                <a:solidFill>
                  <a:srgbClr val="333333"/>
                </a:solidFill>
                <a:highlight>
                  <a:srgbClr val="FFFFFF"/>
                </a:highlight>
              </a:rPr>
              <a:t>certeza en que algo ocurrirá</a:t>
            </a:r>
            <a:r>
              <a:rPr lang="es-AR">
                <a:solidFill>
                  <a:srgbClr val="333333"/>
                </a:solidFill>
                <a:highlight>
                  <a:srgbClr val="FFFFFF"/>
                </a:highlight>
              </a:rPr>
              <a:t> y la </a:t>
            </a:r>
            <a:r>
              <a:rPr b="1" lang="es-AR">
                <a:solidFill>
                  <a:srgbClr val="333333"/>
                </a:solidFill>
                <a:highlight>
                  <a:srgbClr val="FFFFFF"/>
                </a:highlight>
              </a:rPr>
              <a:t>certeza en que no ocurrirá.</a:t>
            </a:r>
            <a:endParaRPr b="1">
              <a:solidFill>
                <a:srgbClr val="333333"/>
              </a:solidFill>
              <a:highlight>
                <a:srgbClr val="FFFFFF"/>
              </a:highlight>
            </a:endParaRPr>
          </a:p>
          <a:p>
            <a:pPr indent="0" lvl="0" marL="0" rtl="0" algn="l">
              <a:spcBef>
                <a:spcPts val="0"/>
              </a:spcBef>
              <a:spcAft>
                <a:spcPts val="0"/>
              </a:spcAft>
              <a:buNone/>
            </a:pPr>
            <a:r>
              <a:t/>
            </a:r>
            <a:endParaRPr>
              <a:solidFill>
                <a:srgbClr val="333333"/>
              </a:solidFill>
              <a:highlight>
                <a:srgbClr val="FFFFFF"/>
              </a:highlight>
            </a:endParaRPr>
          </a:p>
          <a:p>
            <a:pPr indent="0" lvl="0" marL="0" rtl="0" algn="l">
              <a:spcBef>
                <a:spcPts val="0"/>
              </a:spcBef>
              <a:spcAft>
                <a:spcPts val="0"/>
              </a:spcAft>
              <a:buNone/>
            </a:pPr>
            <a:r>
              <a:rPr lang="es-AR">
                <a:solidFill>
                  <a:srgbClr val="333333"/>
                </a:solidFill>
                <a:highlight>
                  <a:srgbClr val="FFFFFF"/>
                </a:highlight>
              </a:rPr>
              <a:t>Se asignan probabilidades a hechos de cuya ocurrencia </a:t>
            </a:r>
            <a:r>
              <a:rPr b="1" lang="es-AR">
                <a:solidFill>
                  <a:srgbClr val="333333"/>
                </a:solidFill>
                <a:highlight>
                  <a:srgbClr val="FFFFFF"/>
                </a:highlight>
              </a:rPr>
              <a:t>no se tiene certeza</a:t>
            </a:r>
            <a:r>
              <a:rPr lang="es-AR">
                <a:solidFill>
                  <a:srgbClr val="333333"/>
                </a:solidFill>
                <a:highlight>
                  <a:srgbClr val="FFFFFF"/>
                </a:highlight>
              </a:rPr>
              <a:t>. Con la probabilidad se </a:t>
            </a:r>
            <a:r>
              <a:rPr b="1" lang="es-AR">
                <a:solidFill>
                  <a:srgbClr val="333333"/>
                </a:solidFill>
                <a:highlight>
                  <a:srgbClr val="FFFFFF"/>
                </a:highlight>
              </a:rPr>
              <a:t>cuantifica </a:t>
            </a:r>
            <a:r>
              <a:rPr lang="es-AR">
                <a:solidFill>
                  <a:srgbClr val="333333"/>
                </a:solidFill>
                <a:highlight>
                  <a:srgbClr val="FFFFFF"/>
                </a:highlight>
              </a:rPr>
              <a:t>(se le asigna un número) a la expectativa sobre el fenómeno. Intuitivamente, cuando decimos que algo tiene </a:t>
            </a:r>
            <a:r>
              <a:rPr b="1" lang="es-AR">
                <a:solidFill>
                  <a:srgbClr val="333333"/>
                </a:solidFill>
                <a:highlight>
                  <a:srgbClr val="FFFFFF"/>
                </a:highlight>
              </a:rPr>
              <a:t>“mucha probabilidad de suceder” es porque hay bastante seguridad que sucederá.</a:t>
            </a:r>
            <a:endParaRPr b="1">
              <a:solidFill>
                <a:srgbClr val="333333"/>
              </a:solidFill>
              <a:highlight>
                <a:srgbClr val="FFFFFF"/>
              </a:highlight>
            </a:endParaRPr>
          </a:p>
        </p:txBody>
      </p:sp>
      <p:sp>
        <p:nvSpPr>
          <p:cNvPr id="839" name="Google Shape;839;gb7f83098cf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b7f83098c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solidFill>
                  <a:srgbClr val="333333"/>
                </a:solidFill>
                <a:highlight>
                  <a:srgbClr val="FFFFFF"/>
                </a:highlight>
              </a:rPr>
              <a:t>La probabilidad es un número entre cero y uno asociado a la probabilidad de que ocurra un suceso siendo </a:t>
            </a:r>
            <a:r>
              <a:rPr b="1" lang="es-AR">
                <a:solidFill>
                  <a:srgbClr val="333333"/>
                </a:solidFill>
                <a:highlight>
                  <a:srgbClr val="FFFFFF"/>
                </a:highlight>
              </a:rPr>
              <a:t>0 cuando estamos seguros de que no va a ocurrir</a:t>
            </a:r>
            <a:r>
              <a:rPr lang="es-AR">
                <a:solidFill>
                  <a:srgbClr val="333333"/>
                </a:solidFill>
                <a:highlight>
                  <a:srgbClr val="FFFFFF"/>
                </a:highlight>
              </a:rPr>
              <a:t> y </a:t>
            </a:r>
            <a:r>
              <a:rPr b="1" lang="es-AR">
                <a:solidFill>
                  <a:srgbClr val="333333"/>
                </a:solidFill>
                <a:highlight>
                  <a:srgbClr val="FFFFFF"/>
                </a:highlight>
              </a:rPr>
              <a:t>1 cuando estamos seguros de que sí va a ocurrir. </a:t>
            </a:r>
            <a:endParaRPr b="1">
              <a:solidFill>
                <a:srgbClr val="333333"/>
              </a:solidFill>
              <a:highlight>
                <a:srgbClr val="FFFFFF"/>
              </a:highlight>
            </a:endParaRPr>
          </a:p>
          <a:p>
            <a:pPr indent="0" lvl="0" marL="0" rtl="0" algn="l">
              <a:spcBef>
                <a:spcPts val="0"/>
              </a:spcBef>
              <a:spcAft>
                <a:spcPts val="0"/>
              </a:spcAft>
              <a:buNone/>
            </a:pPr>
            <a:r>
              <a:rPr lang="es-AR">
                <a:solidFill>
                  <a:srgbClr val="333333"/>
                </a:solidFill>
                <a:highlight>
                  <a:srgbClr val="FFFFFF"/>
                </a:highlight>
              </a:rPr>
              <a:t>Dado un </a:t>
            </a:r>
            <a:r>
              <a:rPr b="1" lang="es-AR">
                <a:solidFill>
                  <a:srgbClr val="333333"/>
                </a:solidFill>
                <a:highlight>
                  <a:srgbClr val="FFFFFF"/>
                </a:highlight>
              </a:rPr>
              <a:t>experimento </a:t>
            </a:r>
            <a:r>
              <a:rPr lang="es-AR">
                <a:solidFill>
                  <a:srgbClr val="333333"/>
                </a:solidFill>
                <a:highlight>
                  <a:srgbClr val="FFFFFF"/>
                </a:highlight>
              </a:rPr>
              <a:t>y un </a:t>
            </a:r>
            <a:r>
              <a:rPr b="1" lang="es-AR">
                <a:solidFill>
                  <a:srgbClr val="333333"/>
                </a:solidFill>
                <a:highlight>
                  <a:srgbClr val="FFFFFF"/>
                </a:highlight>
              </a:rPr>
              <a:t>espacio muestral</a:t>
            </a:r>
            <a:r>
              <a:rPr lang="es-AR">
                <a:solidFill>
                  <a:srgbClr val="333333"/>
                </a:solidFill>
                <a:highlight>
                  <a:srgbClr val="FFFFFF"/>
                </a:highlight>
              </a:rPr>
              <a:t>, el objetivo es asignar a </a:t>
            </a:r>
            <a:r>
              <a:rPr b="1" lang="es-AR">
                <a:solidFill>
                  <a:srgbClr val="333333"/>
                </a:solidFill>
                <a:highlight>
                  <a:srgbClr val="FFFFFF"/>
                </a:highlight>
              </a:rPr>
              <a:t>cada evento A un número P(A)</a:t>
            </a:r>
            <a:r>
              <a:rPr lang="es-AR">
                <a:solidFill>
                  <a:srgbClr val="333333"/>
                </a:solidFill>
                <a:highlight>
                  <a:srgbClr val="FFFFFF"/>
                </a:highlight>
              </a:rPr>
              <a:t>, denominado probabilidad del evento A, que dará una medida de la probabilidad de que ocurra el evento A.</a:t>
            </a:r>
            <a:endParaRPr>
              <a:solidFill>
                <a:srgbClr val="333333"/>
              </a:solidFill>
              <a:highlight>
                <a:srgbClr val="FFFFFF"/>
              </a:highlight>
            </a:endParaRPr>
          </a:p>
          <a:p>
            <a:pPr indent="0" lvl="0" marL="0" rtl="0" algn="l">
              <a:spcBef>
                <a:spcPts val="0"/>
              </a:spcBef>
              <a:spcAft>
                <a:spcPts val="0"/>
              </a:spcAft>
              <a:buNone/>
            </a:pPr>
            <a:r>
              <a:t/>
            </a:r>
            <a:endParaRPr>
              <a:solidFill>
                <a:srgbClr val="333333"/>
              </a:solidFill>
              <a:highlight>
                <a:srgbClr val="FFFFFF"/>
              </a:highlight>
            </a:endParaRPr>
          </a:p>
        </p:txBody>
      </p:sp>
      <p:sp>
        <p:nvSpPr>
          <p:cNvPr id="860" name="Google Shape;860;gb7f83098cf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b7f83098c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solidFill>
                  <a:srgbClr val="333333"/>
                </a:solidFill>
                <a:highlight>
                  <a:srgbClr val="FFFFFF"/>
                </a:highlight>
              </a:rPr>
              <a:t>Espacio muestral: La probabilidad del </a:t>
            </a:r>
            <a:r>
              <a:rPr b="1" lang="es-AR">
                <a:solidFill>
                  <a:srgbClr val="333333"/>
                </a:solidFill>
                <a:highlight>
                  <a:srgbClr val="FFFFFF"/>
                </a:highlight>
              </a:rPr>
              <a:t>conjunto completo de resultados posibles</a:t>
            </a:r>
            <a:r>
              <a:rPr lang="es-AR">
                <a:solidFill>
                  <a:srgbClr val="333333"/>
                </a:solidFill>
                <a:highlight>
                  <a:srgbClr val="FFFFFF"/>
                </a:highlight>
              </a:rPr>
              <a:t> (del espacio muestral) es </a:t>
            </a:r>
            <a:r>
              <a:rPr b="1" lang="es-AR">
                <a:solidFill>
                  <a:srgbClr val="333333"/>
                </a:solidFill>
                <a:highlight>
                  <a:srgbClr val="FFFFFF"/>
                </a:highlight>
              </a:rPr>
              <a:t>uno</a:t>
            </a:r>
            <a:r>
              <a:rPr lang="es-AR">
                <a:solidFill>
                  <a:srgbClr val="333333"/>
                </a:solidFill>
                <a:highlight>
                  <a:srgbClr val="FFFFFF"/>
                </a:highlight>
              </a:rPr>
              <a:t>. </a:t>
            </a:r>
            <a:endParaRPr>
              <a:solidFill>
                <a:srgbClr val="333333"/>
              </a:solidFill>
              <a:highlight>
                <a:srgbClr val="FFFFFF"/>
              </a:highlight>
            </a:endParaRPr>
          </a:p>
          <a:p>
            <a:pPr indent="0" lvl="0" marL="0" rtl="0" algn="l">
              <a:spcBef>
                <a:spcPts val="0"/>
              </a:spcBef>
              <a:spcAft>
                <a:spcPts val="0"/>
              </a:spcAft>
              <a:buNone/>
            </a:pPr>
            <a:r>
              <a:t/>
            </a:r>
            <a:endParaRPr>
              <a:solidFill>
                <a:srgbClr val="333333"/>
              </a:solidFill>
              <a:highlight>
                <a:srgbClr val="FFFFFF"/>
              </a:highlight>
            </a:endParaRPr>
          </a:p>
        </p:txBody>
      </p:sp>
      <p:sp>
        <p:nvSpPr>
          <p:cNvPr id="879" name="Google Shape;879;gb7f83098cf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b7f83098c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solidFill>
                  <a:srgbClr val="333333"/>
                </a:solidFill>
                <a:highlight>
                  <a:srgbClr val="FFFFFF"/>
                </a:highlight>
              </a:rPr>
              <a:t>Si se seleccionan dos empresas y se observa si participan o no de un programa, entonces el </a:t>
            </a:r>
            <a:r>
              <a:rPr b="1" lang="es-AR">
                <a:solidFill>
                  <a:srgbClr val="333333"/>
                </a:solidFill>
                <a:highlight>
                  <a:srgbClr val="FFFFFF"/>
                </a:highlight>
              </a:rPr>
              <a:t>espacio muestral </a:t>
            </a:r>
            <a:r>
              <a:rPr lang="es-AR">
                <a:solidFill>
                  <a:srgbClr val="333333"/>
                </a:solidFill>
                <a:highlight>
                  <a:srgbClr val="FFFFFF"/>
                </a:highlight>
              </a:rPr>
              <a:t>para todo el experimento es:</a:t>
            </a:r>
            <a:endParaRPr>
              <a:solidFill>
                <a:srgbClr val="333333"/>
              </a:solidFill>
              <a:highlight>
                <a:srgbClr val="FFFFFF"/>
              </a:highlight>
            </a:endParaRPr>
          </a:p>
          <a:p>
            <a:pPr indent="0" lvl="0" marL="0" rtl="0" algn="l">
              <a:spcBef>
                <a:spcPts val="0"/>
              </a:spcBef>
              <a:spcAft>
                <a:spcPts val="0"/>
              </a:spcAft>
              <a:buNone/>
            </a:pPr>
            <a:r>
              <a:t/>
            </a:r>
            <a:endParaRPr>
              <a:solidFill>
                <a:srgbClr val="333333"/>
              </a:solidFill>
              <a:highlight>
                <a:srgbClr val="FFFFFF"/>
              </a:highlight>
            </a:endParaRPr>
          </a:p>
          <a:p>
            <a:pPr indent="0" lvl="0" marL="0" rtl="0" algn="l">
              <a:spcBef>
                <a:spcPts val="0"/>
              </a:spcBef>
              <a:spcAft>
                <a:spcPts val="0"/>
              </a:spcAft>
              <a:buNone/>
            </a:pPr>
            <a:r>
              <a:rPr lang="es-AR">
                <a:solidFill>
                  <a:srgbClr val="333333"/>
                </a:solidFill>
                <a:highlight>
                  <a:srgbClr val="FFFFFF"/>
                </a:highlight>
              </a:rPr>
              <a:t>Ω ={(P P), (NP P), (P NP), (NP NP)}</a:t>
            </a:r>
            <a:endParaRPr>
              <a:solidFill>
                <a:srgbClr val="333333"/>
              </a:solidFill>
              <a:highlight>
                <a:srgbClr val="FFFFFF"/>
              </a:highlight>
            </a:endParaRPr>
          </a:p>
          <a:p>
            <a:pPr indent="0" lvl="0" marL="0" rtl="0" algn="l">
              <a:spcBef>
                <a:spcPts val="0"/>
              </a:spcBef>
              <a:spcAft>
                <a:spcPts val="0"/>
              </a:spcAft>
              <a:buNone/>
            </a:pPr>
            <a:r>
              <a:t/>
            </a:r>
            <a:endParaRPr>
              <a:solidFill>
                <a:srgbClr val="333333"/>
              </a:solidFill>
              <a:highlight>
                <a:srgbClr val="FFFFFF"/>
              </a:highlight>
            </a:endParaRPr>
          </a:p>
          <a:p>
            <a:pPr indent="0" lvl="0" marL="0" rtl="0" algn="l">
              <a:spcBef>
                <a:spcPts val="0"/>
              </a:spcBef>
              <a:spcAft>
                <a:spcPts val="0"/>
              </a:spcAft>
              <a:buNone/>
            </a:pPr>
            <a:r>
              <a:rPr lang="es-AR">
                <a:solidFill>
                  <a:srgbClr val="333333"/>
                </a:solidFill>
                <a:highlight>
                  <a:srgbClr val="FFFFFF"/>
                </a:highlight>
              </a:rPr>
              <a:t>siendo P: participa del programa y NP: no participa.</a:t>
            </a:r>
            <a:endParaRPr>
              <a:solidFill>
                <a:srgbClr val="333333"/>
              </a:solidFill>
              <a:highlight>
                <a:srgbClr val="FFFFFF"/>
              </a:highlight>
            </a:endParaRPr>
          </a:p>
          <a:p>
            <a:pPr indent="0" lvl="0" marL="0" rtl="0" algn="l">
              <a:spcBef>
                <a:spcPts val="0"/>
              </a:spcBef>
              <a:spcAft>
                <a:spcPts val="0"/>
              </a:spcAft>
              <a:buNone/>
            </a:pPr>
            <a:r>
              <a:t/>
            </a:r>
            <a:endParaRPr>
              <a:solidFill>
                <a:srgbClr val="333333"/>
              </a:solidFill>
              <a:highlight>
                <a:srgbClr val="FFFFFF"/>
              </a:highlight>
            </a:endParaRPr>
          </a:p>
        </p:txBody>
      </p:sp>
      <p:sp>
        <p:nvSpPr>
          <p:cNvPr id="898" name="Google Shape;898;gb7f83098cf_0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168dd39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e168dd39f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b7f83098c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33333"/>
              </a:solidFill>
              <a:highlight>
                <a:srgbClr val="FFFFFF"/>
              </a:highlight>
            </a:endParaRPr>
          </a:p>
        </p:txBody>
      </p:sp>
      <p:sp>
        <p:nvSpPr>
          <p:cNvPr id="920" name="Google Shape;920;gb7f83098cf_0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e20c34050c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Al asociar </a:t>
            </a:r>
            <a:r>
              <a:rPr b="1" lang="es-AR"/>
              <a:t>números </a:t>
            </a:r>
            <a:r>
              <a:rPr lang="es-AR"/>
              <a:t>a los</a:t>
            </a:r>
            <a:r>
              <a:rPr b="1" lang="es-AR"/>
              <a:t> elementos del espacio muestral</a:t>
            </a:r>
            <a:r>
              <a:rPr lang="es-AR"/>
              <a:t> aparece el concepto de variable aleatoria (X). Sus valores dependen del azar. </a:t>
            </a:r>
            <a:endParaRPr/>
          </a:p>
          <a:p>
            <a:pPr indent="0" lvl="0" marL="0" rtl="0" algn="l">
              <a:spcBef>
                <a:spcPts val="0"/>
              </a:spcBef>
              <a:spcAft>
                <a:spcPts val="0"/>
              </a:spcAft>
              <a:buNone/>
            </a:pPr>
            <a:r>
              <a:t/>
            </a:r>
            <a:endParaRPr/>
          </a:p>
        </p:txBody>
      </p:sp>
      <p:sp>
        <p:nvSpPr>
          <p:cNvPr id="939" name="Google Shape;939;ge20c34050c_0_3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b7f83098c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Este es el caso en que necesitamos </a:t>
            </a:r>
            <a:r>
              <a:rPr b="1" lang="es-AR"/>
              <a:t>calcular una probabilidad bajo una condición</a:t>
            </a:r>
            <a:r>
              <a:rPr lang="es-AR"/>
              <a:t>, que </a:t>
            </a:r>
            <a:r>
              <a:rPr b="1" lang="es-AR"/>
              <a:t>restringe </a:t>
            </a:r>
            <a:r>
              <a:rPr lang="es-AR"/>
              <a:t>el conjunto de resultado posibles. Se aplica cuando se cuenta con </a:t>
            </a:r>
            <a:r>
              <a:rPr b="1" lang="es-AR"/>
              <a:t>información adicional </a:t>
            </a:r>
            <a:r>
              <a:rPr lang="es-AR"/>
              <a:t>antes de calcular una probabilidad. </a:t>
            </a:r>
            <a:endParaRPr/>
          </a:p>
        </p:txBody>
      </p:sp>
      <p:sp>
        <p:nvSpPr>
          <p:cNvPr id="959" name="Google Shape;959;gb7f83098cf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b7f83098cf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P</a:t>
            </a:r>
            <a:r>
              <a:rPr lang="es-AR"/>
              <a:t>or ejemplo que se sepa que la </a:t>
            </a:r>
            <a:r>
              <a:rPr b="1" lang="es-AR"/>
              <a:t>persona seleccionada al azar vive en Córdoba</a:t>
            </a:r>
            <a:r>
              <a:rPr lang="es-AR"/>
              <a:t>. </a:t>
            </a:r>
            <a:r>
              <a:rPr b="1" lang="es-AR"/>
              <a:t>¿Cuál es la probabilidad que piense votar al partido S?</a:t>
            </a:r>
            <a:r>
              <a:rPr lang="es-AR"/>
              <a:t> El planteo es tal que preguntamos cuál es la </a:t>
            </a:r>
            <a:r>
              <a:rPr b="1" lang="es-AR"/>
              <a:t>probabilidad de votar a S si se sabe que vive en Córdoba.</a:t>
            </a:r>
            <a:r>
              <a:rPr lang="es-AR"/>
              <a:t> </a:t>
            </a:r>
            <a:endParaRPr/>
          </a:p>
          <a:p>
            <a:pPr indent="0" lvl="0" marL="0" rtl="0" algn="l">
              <a:spcBef>
                <a:spcPts val="0"/>
              </a:spcBef>
              <a:spcAft>
                <a:spcPts val="0"/>
              </a:spcAft>
              <a:buNone/>
            </a:pPr>
            <a:r>
              <a:rPr b="1" lang="es-AR"/>
              <a:t>Vivir en Córdoba es la condición y se escribe:  </a:t>
            </a:r>
            <a:r>
              <a:rPr lang="es-AR"/>
              <a:t>S/Cordoba, y lo leemos “S, dado que vive en Córdoba”(Bologna, 2019). </a:t>
            </a:r>
            <a:endParaRPr/>
          </a:p>
          <a:p>
            <a:pPr indent="0" lvl="0" marL="0" rtl="0" algn="l">
              <a:spcBef>
                <a:spcPts val="0"/>
              </a:spcBef>
              <a:spcAft>
                <a:spcPts val="0"/>
              </a:spcAft>
              <a:buNone/>
            </a:pPr>
            <a:r>
              <a:t/>
            </a:r>
            <a:endParaRPr/>
          </a:p>
          <a:p>
            <a:pPr indent="0" lvl="0" marL="0" rtl="0" algn="l">
              <a:spcBef>
                <a:spcPts val="0"/>
              </a:spcBef>
              <a:spcAft>
                <a:spcPts val="0"/>
              </a:spcAft>
              <a:buNone/>
            </a:pPr>
            <a:r>
              <a:rPr lang="es-AR"/>
              <a:t>En este caso, el dato </a:t>
            </a:r>
            <a:r>
              <a:rPr b="1" lang="es-AR"/>
              <a:t>“vive en Córdoba”</a:t>
            </a:r>
            <a:r>
              <a:rPr lang="es-AR"/>
              <a:t> es una restricción sobre el conjunto total, ya no debemos tener en cuenta a las 1530 personas del total, sino solo a quienes cumplen con la condición de vivir en Córdoba. Entonces ahora, el nuevo total es de solo 650 personas, quienes viven en Córdoba. De este grupo, 100 piensan votar a S. </a:t>
            </a:r>
            <a:endParaRPr/>
          </a:p>
        </p:txBody>
      </p:sp>
      <p:sp>
        <p:nvSpPr>
          <p:cNvPr id="978" name="Google Shape;978;gb7f83098cf_0_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b7f83098c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gb7f83098cf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e20c34050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AR"/>
              <a:t>Tablas de frecuencias</a:t>
            </a:r>
            <a:r>
              <a:rPr lang="es-AR"/>
              <a:t>: analisis unidimensional por ej para una variable nominal Sexo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AR"/>
              <a:t>Tabla de contingencia</a:t>
            </a:r>
            <a:r>
              <a:rPr lang="es-AR"/>
              <a:t>: analisis bidimensional. Y nos permite distinguir entre frecuencias conjuntas y marginales. Una tabla bivariada o tabla de contingencia o tabla de distribución conjunta es un </a:t>
            </a:r>
            <a:r>
              <a:rPr b="1" lang="es-AR"/>
              <a:t>arreglo con tantas filas</a:t>
            </a:r>
            <a:r>
              <a:rPr lang="es-AR"/>
              <a:t> (horizontales) como </a:t>
            </a:r>
            <a:r>
              <a:rPr b="1" lang="es-AR"/>
              <a:t>categorías</a:t>
            </a:r>
            <a:r>
              <a:rPr lang="es-AR"/>
              <a:t> tenga una de las variables y tantas </a:t>
            </a:r>
            <a:r>
              <a:rPr b="1" lang="es-AR"/>
              <a:t>columnas </a:t>
            </a:r>
            <a:r>
              <a:rPr lang="es-AR"/>
              <a:t>(verticales) como </a:t>
            </a:r>
            <a:r>
              <a:rPr b="1" lang="es-AR"/>
              <a:t>categorías tenga la otra variable</a:t>
            </a:r>
            <a:r>
              <a:rPr lang="es-AR"/>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17" name="Google Shape;1017;ge20c34050c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e15f161c7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solidFill>
                  <a:schemeClr val="dk1"/>
                </a:solidFill>
              </a:rPr>
              <a:t>El </a:t>
            </a:r>
            <a:r>
              <a:rPr b="1" lang="es-AR">
                <a:solidFill>
                  <a:schemeClr val="dk1"/>
                </a:solidFill>
              </a:rPr>
              <a:t>valor 1</a:t>
            </a:r>
            <a:r>
              <a:rPr lang="es-AR">
                <a:solidFill>
                  <a:schemeClr val="dk1"/>
                </a:solidFill>
              </a:rPr>
              <a:t> que resulta de sumar las dos frecuencias relativas corresponde al 100% de los casos, es decir a las 17894 observaciones.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s-AR"/>
              <a:t>La </a:t>
            </a:r>
            <a:r>
              <a:rPr b="1" lang="es-AR"/>
              <a:t>frecuencia absoluta simple</a:t>
            </a:r>
            <a:r>
              <a:rPr lang="es-AR"/>
              <a:t> de cada valor de la variable es el número de casos que asumen ese valor. </a:t>
            </a:r>
            <a:endParaRPr/>
          </a:p>
          <a:p>
            <a:pPr indent="0" lvl="0" marL="0" rtl="0" algn="l">
              <a:spcBef>
                <a:spcPts val="0"/>
              </a:spcBef>
              <a:spcAft>
                <a:spcPts val="0"/>
              </a:spcAft>
              <a:buNone/>
            </a:pPr>
            <a:r>
              <a:t/>
            </a:r>
            <a:endParaRPr/>
          </a:p>
          <a:p>
            <a:pPr indent="0" lvl="0" marL="0" rtl="0" algn="l">
              <a:spcBef>
                <a:spcPts val="0"/>
              </a:spcBef>
              <a:spcAft>
                <a:spcPts val="0"/>
              </a:spcAft>
              <a:buNone/>
            </a:pPr>
            <a:r>
              <a:rPr lang="es-AR"/>
              <a:t>La </a:t>
            </a:r>
            <a:r>
              <a:rPr b="1" lang="es-AR"/>
              <a:t>frecuencia relativa simple</a:t>
            </a:r>
            <a:r>
              <a:rPr lang="es-AR"/>
              <a:t> de cada valor de la variable es la proporción de casos que asumen ese valor.</a:t>
            </a:r>
            <a:endParaRPr/>
          </a:p>
        </p:txBody>
      </p:sp>
      <p:sp>
        <p:nvSpPr>
          <p:cNvPr id="1042" name="Google Shape;1042;ge15f161c73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ddffb01f2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Existen muchas medidas de estadistica descriptiva: </a:t>
            </a:r>
            <a:endParaRPr/>
          </a:p>
          <a:p>
            <a:pPr indent="-298450" lvl="0" marL="457200" rtl="0" algn="l">
              <a:spcBef>
                <a:spcPts val="0"/>
              </a:spcBef>
              <a:spcAft>
                <a:spcPts val="0"/>
              </a:spcAft>
              <a:buSzPts val="1100"/>
              <a:buAutoNum type="arabicPeriod"/>
            </a:pPr>
            <a:r>
              <a:rPr b="1" lang="es-AR"/>
              <a:t>Posicion</a:t>
            </a:r>
            <a:r>
              <a:rPr lang="es-AR"/>
              <a:t>: permiten </a:t>
            </a:r>
            <a:r>
              <a:rPr b="1" lang="es-AR"/>
              <a:t>determinar la ubicación de los datos</a:t>
            </a:r>
            <a:r>
              <a:rPr lang="es-AR"/>
              <a:t> a lo largo del eje real. Estas medidas indican en </a:t>
            </a:r>
            <a:r>
              <a:rPr b="1" lang="es-AR"/>
              <a:t>torno a qué valores</a:t>
            </a:r>
            <a:r>
              <a:rPr lang="es-AR"/>
              <a:t> </a:t>
            </a:r>
            <a:r>
              <a:rPr b="1" lang="es-AR"/>
              <a:t>distribuyen las observaciones</a:t>
            </a:r>
            <a:r>
              <a:rPr lang="es-AR"/>
              <a:t>.</a:t>
            </a:r>
            <a:endParaRPr/>
          </a:p>
          <a:p>
            <a:pPr indent="-298450" lvl="0" marL="457200" rtl="0" algn="l">
              <a:spcBef>
                <a:spcPts val="0"/>
              </a:spcBef>
              <a:spcAft>
                <a:spcPts val="0"/>
              </a:spcAft>
              <a:buSzPts val="1100"/>
              <a:buAutoNum type="arabicPeriod"/>
            </a:pPr>
            <a:r>
              <a:rPr b="1" lang="es-AR"/>
              <a:t>Dispersion</a:t>
            </a:r>
            <a:r>
              <a:rPr lang="es-AR"/>
              <a:t>: se refieren a la </a:t>
            </a:r>
            <a:r>
              <a:rPr b="1" lang="es-AR"/>
              <a:t>dispersión o concentración</a:t>
            </a:r>
            <a:r>
              <a:rPr lang="es-AR"/>
              <a:t> del conjunto de datos alrededor de las </a:t>
            </a:r>
            <a:r>
              <a:rPr b="1" lang="es-AR"/>
              <a:t>medidas </a:t>
            </a:r>
            <a:r>
              <a:rPr lang="es-AR"/>
              <a:t>de posición. Si los valores observados de una distribución están muy concentrados alrededor de un valor central esta medida es representativa del conjunto, pero si estos valores están muy dispersos la medida central pierde representatividad.</a:t>
            </a:r>
            <a:endParaRPr/>
          </a:p>
          <a:p>
            <a:pPr indent="-298450" lvl="0" marL="457200" rtl="0" algn="l">
              <a:spcBef>
                <a:spcPts val="0"/>
              </a:spcBef>
              <a:spcAft>
                <a:spcPts val="0"/>
              </a:spcAft>
              <a:buSzPts val="1100"/>
              <a:buAutoNum type="arabicPeriod"/>
            </a:pPr>
            <a:r>
              <a:rPr b="1" lang="es-AR"/>
              <a:t>Forma</a:t>
            </a:r>
            <a:r>
              <a:rPr lang="es-AR"/>
              <a:t>: representan la deformación horizontal (simetría) y vertical (curtosis) del conjunto de datos. </a:t>
            </a:r>
            <a:r>
              <a:rPr b="1" lang="es-AR"/>
              <a:t>Se describe la forma que toma la distribució</a:t>
            </a:r>
            <a:r>
              <a:rPr lang="es-AR"/>
              <a:t>n, medida con dos indicadores: simetría y curtosis</a:t>
            </a:r>
            <a:endParaRPr/>
          </a:p>
          <a:p>
            <a:pPr indent="0" lvl="0" marL="0" rtl="0" algn="l">
              <a:spcBef>
                <a:spcPts val="0"/>
              </a:spcBef>
              <a:spcAft>
                <a:spcPts val="0"/>
              </a:spcAft>
              <a:buNone/>
            </a:pPr>
            <a:r>
              <a:t/>
            </a:r>
            <a:endParaRPr/>
          </a:p>
        </p:txBody>
      </p:sp>
      <p:sp>
        <p:nvSpPr>
          <p:cNvPr id="1061" name="Google Shape;1061;gddffb01f2c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e15f161c7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b="1" lang="es-AR"/>
              <a:t>Moda</a:t>
            </a:r>
            <a:r>
              <a:rPr lang="es-AR"/>
              <a:t>: </a:t>
            </a:r>
            <a:r>
              <a:rPr lang="es-AR"/>
              <a:t>El modo es la </a:t>
            </a:r>
            <a:r>
              <a:rPr b="1" lang="es-AR"/>
              <a:t>categoría </a:t>
            </a:r>
            <a:r>
              <a:rPr lang="es-AR"/>
              <a:t>──o el valor── de la variable que </a:t>
            </a:r>
            <a:r>
              <a:rPr b="1" lang="es-AR"/>
              <a:t>tiene mayor frecuencia</a:t>
            </a:r>
            <a:r>
              <a:rPr lang="es-AR"/>
              <a:t>. Se indica Mo</a:t>
            </a:r>
            <a:endParaRPr/>
          </a:p>
          <a:p>
            <a:pPr indent="-298450" lvl="0" marL="457200" rtl="0" algn="l">
              <a:spcBef>
                <a:spcPts val="0"/>
              </a:spcBef>
              <a:spcAft>
                <a:spcPts val="0"/>
              </a:spcAft>
              <a:buSzPts val="1100"/>
              <a:buAutoNum type="arabicPeriod"/>
            </a:pPr>
            <a:r>
              <a:rPr b="1" lang="es-AR"/>
              <a:t>Media</a:t>
            </a:r>
            <a:r>
              <a:rPr lang="es-AR"/>
              <a:t>: Es el promedio </a:t>
            </a:r>
            <a:endParaRPr/>
          </a:p>
          <a:p>
            <a:pPr indent="-298450" lvl="0" marL="457200" rtl="0" algn="l">
              <a:spcBef>
                <a:spcPts val="0"/>
              </a:spcBef>
              <a:spcAft>
                <a:spcPts val="0"/>
              </a:spcAft>
              <a:buSzPts val="1100"/>
              <a:buAutoNum type="arabicPeriod"/>
            </a:pPr>
            <a:r>
              <a:rPr b="1" lang="es-AR"/>
              <a:t>Mediana</a:t>
            </a:r>
            <a:r>
              <a:rPr lang="es-AR"/>
              <a:t>:Se denomina mediana al </a:t>
            </a:r>
            <a:r>
              <a:rPr b="1" lang="es-AR"/>
              <a:t>valor de la variable</a:t>
            </a:r>
            <a:r>
              <a:rPr lang="es-AR"/>
              <a:t> que </a:t>
            </a:r>
            <a:r>
              <a:rPr b="1" lang="es-AR"/>
              <a:t>deja por debajo a la mitad o más de las observaciones</a:t>
            </a:r>
            <a:r>
              <a:rPr lang="es-AR"/>
              <a:t> y que deja por </a:t>
            </a:r>
            <a:r>
              <a:rPr b="1" lang="es-AR"/>
              <a:t>encima a la mitad o más de las observaciones</a:t>
            </a:r>
            <a:r>
              <a:rPr lang="es-AR"/>
              <a:t>. Corresponde al </a:t>
            </a:r>
            <a:r>
              <a:rPr b="1" lang="es-AR"/>
              <a:t>cuantil 0.50</a:t>
            </a:r>
            <a:r>
              <a:rPr lang="es-AR"/>
              <a:t>. Si la variable es </a:t>
            </a:r>
            <a:r>
              <a:rPr b="1" lang="es-AR"/>
              <a:t>continua</a:t>
            </a:r>
            <a:r>
              <a:rPr lang="es-AR"/>
              <a:t>, la mediana deja la misma cantidad de casos por debajo y por encima de ella. </a:t>
            </a:r>
            <a:endParaRPr/>
          </a:p>
          <a:p>
            <a:pPr indent="-298450" lvl="0" marL="457200" rtl="0" algn="l">
              <a:spcBef>
                <a:spcPts val="0"/>
              </a:spcBef>
              <a:spcAft>
                <a:spcPts val="0"/>
              </a:spcAft>
              <a:buSzPts val="1100"/>
              <a:buAutoNum type="arabicPeriod"/>
            </a:pPr>
            <a:r>
              <a:rPr lang="es-AR"/>
              <a:t>Si la variable es </a:t>
            </a:r>
            <a:r>
              <a:rPr b="1" lang="es-AR"/>
              <a:t>discreta </a:t>
            </a:r>
            <a:r>
              <a:rPr lang="es-AR"/>
              <a:t>deja por debajo la mitad o más de los casos, y por deja encima la mitad o más de los casos. Se indica Mdn</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1091" name="Google Shape;1091;ge15f161c73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e187e306d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Media y Mediana</a:t>
            </a:r>
            <a:endParaRPr/>
          </a:p>
          <a:p>
            <a:pPr indent="0" lvl="0" marL="0" rtl="0" algn="l">
              <a:spcBef>
                <a:spcPts val="0"/>
              </a:spcBef>
              <a:spcAft>
                <a:spcPts val="0"/>
              </a:spcAft>
              <a:buNone/>
            </a:pPr>
            <a:r>
              <a:rPr lang="es-AR"/>
              <a:t>Simetria</a:t>
            </a:r>
            <a:endParaRPr/>
          </a:p>
        </p:txBody>
      </p:sp>
      <p:sp>
        <p:nvSpPr>
          <p:cNvPr id="1121" name="Google Shape;1121;ge187e306dd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27b6e7a9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e27b6e7a93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e35c39364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Media y Mediana</a:t>
            </a:r>
            <a:endParaRPr/>
          </a:p>
          <a:p>
            <a:pPr indent="0" lvl="0" marL="0" rtl="0" algn="l">
              <a:spcBef>
                <a:spcPts val="0"/>
              </a:spcBef>
              <a:spcAft>
                <a:spcPts val="0"/>
              </a:spcAft>
              <a:buNone/>
            </a:pPr>
            <a:r>
              <a:rPr lang="es-AR"/>
              <a:t>Simetria</a:t>
            </a:r>
            <a:endParaRPr/>
          </a:p>
        </p:txBody>
      </p:sp>
      <p:sp>
        <p:nvSpPr>
          <p:cNvPr id="1139" name="Google Shape;1139;ge35c393640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e15f161c7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s-AR"/>
              <a:t>El </a:t>
            </a:r>
            <a:r>
              <a:rPr b="1" lang="es-AR"/>
              <a:t>primer cuartil</a:t>
            </a:r>
            <a:r>
              <a:rPr lang="es-AR"/>
              <a:t> es el valor de la variable que deja un cuarto (25%) de los casos por debajo y tres cuartos (75%) por encima. Se indica  Q1.</a:t>
            </a:r>
            <a:endParaRPr/>
          </a:p>
          <a:p>
            <a:pPr indent="-298450" lvl="0" marL="457200" rtl="0" algn="l">
              <a:spcBef>
                <a:spcPts val="0"/>
              </a:spcBef>
              <a:spcAft>
                <a:spcPts val="0"/>
              </a:spcAft>
              <a:buSzPts val="1100"/>
              <a:buAutoNum type="arabicPeriod"/>
            </a:pPr>
            <a:r>
              <a:rPr lang="es-AR"/>
              <a:t>El </a:t>
            </a:r>
            <a:r>
              <a:rPr b="1" lang="es-AR"/>
              <a:t>segundo cuartil</a:t>
            </a:r>
            <a:r>
              <a:rPr lang="es-AR"/>
              <a:t> es la mediana (50%)</a:t>
            </a:r>
            <a:endParaRPr/>
          </a:p>
          <a:p>
            <a:pPr indent="-298450" lvl="0" marL="457200" rtl="0" algn="l">
              <a:spcBef>
                <a:spcPts val="0"/>
              </a:spcBef>
              <a:spcAft>
                <a:spcPts val="0"/>
              </a:spcAft>
              <a:buSzPts val="1100"/>
              <a:buAutoNum type="arabicPeriod"/>
            </a:pPr>
            <a:r>
              <a:rPr lang="es-AR"/>
              <a:t>El</a:t>
            </a:r>
            <a:r>
              <a:rPr b="1" lang="es-AR"/>
              <a:t> tercer cuartil</a:t>
            </a:r>
            <a:r>
              <a:rPr lang="es-AR"/>
              <a:t> es el valor de la variable que deja tres cuartos (75%) de los casos por debajo y un cuarto (25%) por encima. Se indica Q3. </a:t>
            </a:r>
            <a:endParaRPr/>
          </a:p>
        </p:txBody>
      </p:sp>
      <p:sp>
        <p:nvSpPr>
          <p:cNvPr id="1157" name="Google Shape;1157;ge15f161c73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b7f83098c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gb7f83098cf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e36a2e994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ge36a2e9948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27b6e7a9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Problema, relevamiento, análisis. </a:t>
            </a:r>
            <a:endParaRPr/>
          </a:p>
          <a:p>
            <a:pPr indent="0" lvl="0" marL="0" rtl="0" algn="l">
              <a:lnSpc>
                <a:spcPct val="115000"/>
              </a:lnSpc>
              <a:spcBef>
                <a:spcPts val="0"/>
              </a:spcBef>
              <a:spcAft>
                <a:spcPts val="0"/>
              </a:spcAft>
              <a:buNone/>
            </a:pPr>
            <a:r>
              <a:rPr lang="es-AR" sz="1600">
                <a:solidFill>
                  <a:srgbClr val="44546A"/>
                </a:solidFill>
                <a:latin typeface="Roboto"/>
                <a:ea typeface="Roboto"/>
                <a:cs typeface="Roboto"/>
                <a:sym typeface="Roboto"/>
              </a:rPr>
              <a:t>Planteamiento de un problema o una pregunta y construcción de hipótesis </a:t>
            </a:r>
            <a:endParaRPr sz="1600">
              <a:solidFill>
                <a:srgbClr val="44546A"/>
              </a:solidFill>
              <a:latin typeface="Roboto"/>
              <a:ea typeface="Roboto"/>
              <a:cs typeface="Roboto"/>
              <a:sym typeface="Roboto"/>
            </a:endParaRPr>
          </a:p>
          <a:p>
            <a:pPr indent="0" lvl="0" marL="0" rtl="0" algn="l">
              <a:lnSpc>
                <a:spcPct val="115000"/>
              </a:lnSpc>
              <a:spcBef>
                <a:spcPts val="0"/>
              </a:spcBef>
              <a:spcAft>
                <a:spcPts val="0"/>
              </a:spcAft>
              <a:buNone/>
            </a:pPr>
            <a:r>
              <a:rPr lang="es-AR" sz="1600">
                <a:solidFill>
                  <a:srgbClr val="44546A"/>
                </a:solidFill>
                <a:latin typeface="Roboto"/>
                <a:ea typeface="Roboto"/>
                <a:cs typeface="Roboto"/>
                <a:sym typeface="Roboto"/>
              </a:rPr>
              <a:t>Orden y búsqueda de diferentes fuentes de datos que pueden ser útiles para nuestro análisis o diseño de relevamientos. </a:t>
            </a:r>
            <a:endParaRPr sz="1600">
              <a:solidFill>
                <a:srgbClr val="44546A"/>
              </a:solidFill>
              <a:latin typeface="Roboto"/>
              <a:ea typeface="Roboto"/>
              <a:cs typeface="Roboto"/>
              <a:sym typeface="Roboto"/>
            </a:endParaRPr>
          </a:p>
          <a:p>
            <a:pPr indent="0" lvl="0" marL="0" rtl="0" algn="l">
              <a:lnSpc>
                <a:spcPct val="115000"/>
              </a:lnSpc>
              <a:spcBef>
                <a:spcPts val="0"/>
              </a:spcBef>
              <a:spcAft>
                <a:spcPts val="0"/>
              </a:spcAft>
              <a:buNone/>
            </a:pPr>
            <a:r>
              <a:rPr lang="es-AR" sz="1600">
                <a:solidFill>
                  <a:srgbClr val="44546A"/>
                </a:solidFill>
                <a:latin typeface="Roboto"/>
                <a:ea typeface="Roboto"/>
                <a:cs typeface="Roboto"/>
                <a:sym typeface="Roboto"/>
              </a:rPr>
              <a:t>Utilización de técnicas estadísticas para comprender patrones en los datos y generar estimaciones. </a:t>
            </a:r>
            <a:endParaRPr sz="1600">
              <a:solidFill>
                <a:srgbClr val="44546A"/>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s-AR" sz="1600">
                <a:solidFill>
                  <a:srgbClr val="44546A"/>
                </a:solidFill>
                <a:latin typeface="Roboto"/>
                <a:ea typeface="Roboto"/>
                <a:cs typeface="Roboto"/>
                <a:sym typeface="Roboto"/>
              </a:rPr>
              <a:t>Resultados y conclusiones.</a:t>
            </a:r>
            <a:r>
              <a:rPr lang="es-AR" sz="1600">
                <a:solidFill>
                  <a:schemeClr val="dk1"/>
                </a:solidFill>
                <a:latin typeface="Roboto"/>
                <a:ea typeface="Roboto"/>
                <a:cs typeface="Roboto"/>
                <a:sym typeface="Roboto"/>
              </a:rPr>
              <a:t>  </a:t>
            </a:r>
            <a:endParaRPr sz="1600">
              <a:solidFill>
                <a:srgbClr val="44546A"/>
              </a:solidFill>
              <a:latin typeface="Roboto"/>
              <a:ea typeface="Roboto"/>
              <a:cs typeface="Roboto"/>
              <a:sym typeface="Roboto"/>
            </a:endParaRPr>
          </a:p>
        </p:txBody>
      </p:sp>
      <p:sp>
        <p:nvSpPr>
          <p:cNvPr id="210" name="Google Shape;210;ge27b6e7a93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27b6e7a9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e27b6e7a93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27b6e7a93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e27b6e7a93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27b6e7a93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e27b6e7a93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1" name="Shape 11"/>
        <p:cNvGrpSpPr/>
        <p:nvPr/>
      </p:nvGrpSpPr>
      <p:grpSpPr>
        <a:xfrm>
          <a:off x="0" y="0"/>
          <a:ext cx="0" cy="0"/>
          <a:chOff x="0" y="0"/>
          <a:chExt cx="0" cy="0"/>
        </a:xfrm>
      </p:grpSpPr>
      <p:sp>
        <p:nvSpPr>
          <p:cNvPr id="12" name="Google Shape;12;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1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 name="Shape 15"/>
        <p:cNvGrpSpPr/>
        <p:nvPr/>
      </p:nvGrpSpPr>
      <p:grpSpPr>
        <a:xfrm>
          <a:off x="0" y="0"/>
          <a:ext cx="0" cy="0"/>
          <a:chOff x="0" y="0"/>
          <a:chExt cx="0" cy="0"/>
        </a:xfrm>
      </p:grpSpPr>
      <p:sp>
        <p:nvSpPr>
          <p:cNvPr id="16" name="Google Shape;16;p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1" name="Shape 21"/>
        <p:cNvGrpSpPr/>
        <p:nvPr/>
      </p:nvGrpSpPr>
      <p:grpSpPr>
        <a:xfrm>
          <a:off x="0" y="0"/>
          <a:ext cx="0" cy="0"/>
          <a:chOff x="0" y="0"/>
          <a:chExt cx="0" cy="0"/>
        </a:xfrm>
      </p:grpSpPr>
      <p:sp>
        <p:nvSpPr>
          <p:cNvPr id="22" name="Google Shape;22;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7" name="Shape 27"/>
        <p:cNvGrpSpPr/>
        <p:nvPr/>
      </p:nvGrpSpPr>
      <p:grpSpPr>
        <a:xfrm>
          <a:off x="0" y="0"/>
          <a:ext cx="0" cy="0"/>
          <a:chOff x="0" y="0"/>
          <a:chExt cx="0" cy="0"/>
        </a:xfrm>
      </p:grpSpPr>
      <p:sp>
        <p:nvSpPr>
          <p:cNvPr id="28" name="Google Shape;28;p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3" name="Shape 33"/>
        <p:cNvGrpSpPr/>
        <p:nvPr/>
      </p:nvGrpSpPr>
      <p:grpSpPr>
        <a:xfrm>
          <a:off x="0" y="0"/>
          <a:ext cx="0" cy="0"/>
          <a:chOff x="0" y="0"/>
          <a:chExt cx="0" cy="0"/>
        </a:xfrm>
      </p:grpSpPr>
      <p:sp>
        <p:nvSpPr>
          <p:cNvPr id="34" name="Google Shape;34;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0" name="Shape 40"/>
        <p:cNvGrpSpPr/>
        <p:nvPr/>
      </p:nvGrpSpPr>
      <p:grpSpPr>
        <a:xfrm>
          <a:off x="0" y="0"/>
          <a:ext cx="0" cy="0"/>
          <a:chOff x="0" y="0"/>
          <a:chExt cx="0" cy="0"/>
        </a:xfrm>
      </p:grpSpPr>
      <p:sp>
        <p:nvSpPr>
          <p:cNvPr id="41" name="Google Shape;41;p1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9" name="Shape 49"/>
        <p:cNvGrpSpPr/>
        <p:nvPr/>
      </p:nvGrpSpPr>
      <p:grpSpPr>
        <a:xfrm>
          <a:off x="0" y="0"/>
          <a:ext cx="0" cy="0"/>
          <a:chOff x="0" y="0"/>
          <a:chExt cx="0" cy="0"/>
        </a:xfrm>
      </p:grpSpPr>
      <p:sp>
        <p:nvSpPr>
          <p:cNvPr id="50" name="Google Shape;5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1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9.png"/><Relationship Id="rId11" Type="http://schemas.openxmlformats.org/officeDocument/2006/relationships/image" Target="../media/image2.png"/><Relationship Id="rId10" Type="http://schemas.openxmlformats.org/officeDocument/2006/relationships/image" Target="../media/image8.png"/><Relationship Id="rId9"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0.jpg"/><Relationship Id="rId7" Type="http://schemas.openxmlformats.org/officeDocument/2006/relationships/image" Target="../media/image34.jpg"/><Relationship Id="rId8" Type="http://schemas.openxmlformats.org/officeDocument/2006/relationships/image" Target="../media/image5.png"/></Relationships>
</file>

<file path=ppt/slides/_rels/slide10.xml.rels><?xml version="1.0" encoding="UTF-8" standalone="yes"?><Relationships xmlns="http://schemas.openxmlformats.org/package/2006/relationships"><Relationship Id="rId10"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37.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40.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12.xml.rels><?xml version="1.0" encoding="UTF-8" standalone="yes"?><Relationships xmlns="http://schemas.openxmlformats.org/package/2006/relationships"><Relationship Id="rId11" Type="http://schemas.openxmlformats.org/officeDocument/2006/relationships/hyperlink" Target="https://pydata.org/" TargetMode="External"/><Relationship Id="rId10" Type="http://schemas.openxmlformats.org/officeDocument/2006/relationships/hyperlink" Target="https://pycon.org/" TargetMode="External"/><Relationship Id="rId12"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hyperlink" Target="https://www.python.org/events/" TargetMode="External"/><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7.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jpg"/><Relationship Id="rId4" Type="http://schemas.openxmlformats.org/officeDocument/2006/relationships/image" Target="../media/image4.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44.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16.xml.rels><?xml version="1.0" encoding="UTF-8" standalone="yes"?><Relationships xmlns="http://schemas.openxmlformats.org/package/2006/relationships"><Relationship Id="rId10" Type="http://schemas.openxmlformats.org/officeDocument/2006/relationships/image" Target="../media/image56.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42.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jpg"/><Relationship Id="rId4" Type="http://schemas.openxmlformats.org/officeDocument/2006/relationships/image" Target="../media/image4.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18.xml.rels><?xml version="1.0" encoding="UTF-8" standalone="yes"?><Relationships xmlns="http://schemas.openxmlformats.org/package/2006/relationships"><Relationship Id="rId10"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43.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45.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4.png"/><Relationship Id="rId11" Type="http://schemas.openxmlformats.org/officeDocument/2006/relationships/image" Target="../media/image15.png"/><Relationship Id="rId10" Type="http://schemas.openxmlformats.org/officeDocument/2006/relationships/image" Target="../media/image19.png"/><Relationship Id="rId12" Type="http://schemas.openxmlformats.org/officeDocument/2006/relationships/image" Target="../media/image12.png"/><Relationship Id="rId9" Type="http://schemas.openxmlformats.org/officeDocument/2006/relationships/image" Target="../media/image39.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jpg"/><Relationship Id="rId4" Type="http://schemas.openxmlformats.org/officeDocument/2006/relationships/image" Target="../media/image4.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jpg"/><Relationship Id="rId4" Type="http://schemas.openxmlformats.org/officeDocument/2006/relationships/image" Target="../media/image4.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49.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23.xml.rels><?xml version="1.0" encoding="UTF-8" standalone="yes"?><Relationships xmlns="http://schemas.openxmlformats.org/package/2006/relationships"><Relationship Id="rId10"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50.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48.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46.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jpg"/><Relationship Id="rId4" Type="http://schemas.openxmlformats.org/officeDocument/2006/relationships/image" Target="../media/image4.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7.jpg"/><Relationship Id="rId4" Type="http://schemas.openxmlformats.org/officeDocument/2006/relationships/image" Target="../media/image4.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28.xml.rels><?xml version="1.0" encoding="UTF-8" standalone="yes"?><Relationships xmlns="http://schemas.openxmlformats.org/package/2006/relationships"><Relationship Id="rId11" Type="http://schemas.openxmlformats.org/officeDocument/2006/relationships/image" Target="../media/image51.png"/><Relationship Id="rId10" Type="http://schemas.openxmlformats.org/officeDocument/2006/relationships/image" Target="../media/image52.png"/><Relationship Id="rId12" Type="http://schemas.openxmlformats.org/officeDocument/2006/relationships/image" Target="../media/image53.png"/><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55.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46.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4.png"/><Relationship Id="rId11" Type="http://schemas.openxmlformats.org/officeDocument/2006/relationships/image" Target="../media/image14.png"/><Relationship Id="rId10" Type="http://schemas.openxmlformats.org/officeDocument/2006/relationships/image" Target="../media/image16.png"/><Relationship Id="rId12" Type="http://schemas.openxmlformats.org/officeDocument/2006/relationships/image" Target="../media/image17.png"/><Relationship Id="rId9" Type="http://schemas.openxmlformats.org/officeDocument/2006/relationships/image" Target="../media/image71.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30.xml.rels><?xml version="1.0" encoding="UTF-8" standalone="yes"?><Relationships xmlns="http://schemas.openxmlformats.org/package/2006/relationships"><Relationship Id="rId10" Type="http://schemas.openxmlformats.org/officeDocument/2006/relationships/image" Target="../media/image67.png"/><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57.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7.jpg"/><Relationship Id="rId4" Type="http://schemas.openxmlformats.org/officeDocument/2006/relationships/image" Target="../media/image4.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58.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33.xml.rels><?xml version="1.0" encoding="UTF-8" standalone="yes"?><Relationships xmlns="http://schemas.openxmlformats.org/package/2006/relationships"><Relationship Id="rId11" Type="http://schemas.openxmlformats.org/officeDocument/2006/relationships/image" Target="../media/image63.png"/><Relationship Id="rId10"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61.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46.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65.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59.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7.jpg"/><Relationship Id="rId4" Type="http://schemas.openxmlformats.org/officeDocument/2006/relationships/image" Target="../media/image4.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7.jpg"/><Relationship Id="rId4" Type="http://schemas.openxmlformats.org/officeDocument/2006/relationships/image" Target="../media/image4.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39.xml.rels><?xml version="1.0" encoding="UTF-8" standalone="yes"?><Relationships xmlns="http://schemas.openxmlformats.org/package/2006/relationships"><Relationship Id="rId10" Type="http://schemas.openxmlformats.org/officeDocument/2006/relationships/image" Target="../media/image67.png"/><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57.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25.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7.jpg"/><Relationship Id="rId4" Type="http://schemas.openxmlformats.org/officeDocument/2006/relationships/image" Target="../media/image4.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69.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7.jpg"/><Relationship Id="rId4" Type="http://schemas.openxmlformats.org/officeDocument/2006/relationships/image" Target="../media/image4.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62.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46.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64.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66.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jpg"/><Relationship Id="rId4" Type="http://schemas.openxmlformats.org/officeDocument/2006/relationships/image" Target="../media/image4.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7.jpg"/><Relationship Id="rId4" Type="http://schemas.openxmlformats.org/officeDocument/2006/relationships/image" Target="../media/image4.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68.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5.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41.jpg"/><Relationship Id="rId13" Type="http://schemas.openxmlformats.org/officeDocument/2006/relationships/image" Target="../media/image21.png"/><Relationship Id="rId12"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18.png"/><Relationship Id="rId15" Type="http://schemas.openxmlformats.org/officeDocument/2006/relationships/image" Target="../media/image20.png"/><Relationship Id="rId14" Type="http://schemas.openxmlformats.org/officeDocument/2006/relationships/image" Target="../media/image31.png"/><Relationship Id="rId17" Type="http://schemas.openxmlformats.org/officeDocument/2006/relationships/image" Target="../media/image24.jpg"/><Relationship Id="rId16" Type="http://schemas.openxmlformats.org/officeDocument/2006/relationships/image" Target="../media/image23.png"/><Relationship Id="rId5" Type="http://schemas.openxmlformats.org/officeDocument/2006/relationships/image" Target="../media/image6.jpg"/><Relationship Id="rId6" Type="http://schemas.openxmlformats.org/officeDocument/2006/relationships/image" Target="../media/image11.jpg"/><Relationship Id="rId18" Type="http://schemas.openxmlformats.org/officeDocument/2006/relationships/image" Target="../media/image29.png"/><Relationship Id="rId7" Type="http://schemas.openxmlformats.org/officeDocument/2006/relationships/image" Target="../media/image13.png"/><Relationship Id="rId8"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70.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7.jpg"/><Relationship Id="rId4" Type="http://schemas.openxmlformats.org/officeDocument/2006/relationships/image" Target="../media/image4.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46.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53.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5.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9.png"/><Relationship Id="rId8" Type="http://schemas.openxmlformats.org/officeDocument/2006/relationships/image" Target="../media/image3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30.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28.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27.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_rels/slide9.xml.rels><?xml version="1.0" encoding="UTF-8" standalone="yes"?><Relationships xmlns="http://schemas.openxmlformats.org/package/2006/relationships"><Relationship Id="rId10"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4.png"/><Relationship Id="rId9" Type="http://schemas.openxmlformats.org/officeDocument/2006/relationships/image" Target="../media/image33.png"/><Relationship Id="rId5" Type="http://schemas.openxmlformats.org/officeDocument/2006/relationships/image" Target="../media/image6.jpg"/><Relationship Id="rId6" Type="http://schemas.openxmlformats.org/officeDocument/2006/relationships/image" Target="../media/image11.jpg"/><Relationship Id="rId7" Type="http://schemas.openxmlformats.org/officeDocument/2006/relationships/image" Target="../media/image13.png"/><Relationship Id="rId8"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a:off x="10328376" y="261257"/>
            <a:ext cx="1591449" cy="1165434"/>
          </a:xfrm>
          <a:prstGeom prst="rect">
            <a:avLst/>
          </a:prstGeom>
          <a:noFill/>
          <a:ln>
            <a:noFill/>
          </a:ln>
        </p:spPr>
      </p:pic>
      <p:pic>
        <p:nvPicPr>
          <p:cNvPr id="85" name="Google Shape;85;p1"/>
          <p:cNvPicPr preferRelativeResize="0"/>
          <p:nvPr/>
        </p:nvPicPr>
        <p:blipFill rotWithShape="1">
          <a:blip r:embed="rId4">
            <a:alphaModFix/>
          </a:blip>
          <a:srcRect b="0" l="0" r="0" t="0"/>
          <a:stretch/>
        </p:blipFill>
        <p:spPr>
          <a:xfrm>
            <a:off x="1000505" y="1720682"/>
            <a:ext cx="7224752" cy="2217361"/>
          </a:xfrm>
          <a:prstGeom prst="rect">
            <a:avLst/>
          </a:prstGeom>
          <a:noFill/>
          <a:ln>
            <a:noFill/>
          </a:ln>
        </p:spPr>
      </p:pic>
      <p:pic>
        <p:nvPicPr>
          <p:cNvPr id="86" name="Google Shape;86;p1"/>
          <p:cNvPicPr preferRelativeResize="0"/>
          <p:nvPr/>
        </p:nvPicPr>
        <p:blipFill rotWithShape="1">
          <a:blip r:embed="rId5">
            <a:alphaModFix/>
          </a:blip>
          <a:srcRect b="0" l="0" r="0" t="0"/>
          <a:stretch/>
        </p:blipFill>
        <p:spPr>
          <a:xfrm>
            <a:off x="-326224" y="-685805"/>
            <a:ext cx="2451838" cy="2442594"/>
          </a:xfrm>
          <a:prstGeom prst="rect">
            <a:avLst/>
          </a:prstGeom>
          <a:noFill/>
          <a:ln>
            <a:noFill/>
          </a:ln>
        </p:spPr>
      </p:pic>
      <p:pic>
        <p:nvPicPr>
          <p:cNvPr id="87" name="Google Shape;87;p1"/>
          <p:cNvPicPr preferRelativeResize="0"/>
          <p:nvPr/>
        </p:nvPicPr>
        <p:blipFill rotWithShape="1">
          <a:blip r:embed="rId5">
            <a:alphaModFix/>
          </a:blip>
          <a:srcRect b="0" l="0" r="0" t="0"/>
          <a:stretch/>
        </p:blipFill>
        <p:spPr>
          <a:xfrm rot="-5400000">
            <a:off x="-638585" y="97302"/>
            <a:ext cx="2451838" cy="2442594"/>
          </a:xfrm>
          <a:prstGeom prst="rect">
            <a:avLst/>
          </a:prstGeom>
          <a:noFill/>
          <a:ln>
            <a:noFill/>
          </a:ln>
        </p:spPr>
      </p:pic>
      <p:pic>
        <p:nvPicPr>
          <p:cNvPr id="88" name="Google Shape;88;p1"/>
          <p:cNvPicPr preferRelativeResize="0"/>
          <p:nvPr/>
        </p:nvPicPr>
        <p:blipFill rotWithShape="1">
          <a:blip r:embed="rId5">
            <a:alphaModFix/>
          </a:blip>
          <a:srcRect b="0" l="0" r="0" t="0"/>
          <a:stretch/>
        </p:blipFill>
        <p:spPr>
          <a:xfrm>
            <a:off x="-326224" y="-337628"/>
            <a:ext cx="2451838" cy="2442594"/>
          </a:xfrm>
          <a:prstGeom prst="rect">
            <a:avLst/>
          </a:prstGeom>
          <a:noFill/>
          <a:ln>
            <a:noFill/>
          </a:ln>
        </p:spPr>
      </p:pic>
      <p:pic>
        <p:nvPicPr>
          <p:cNvPr id="89" name="Google Shape;89;p1"/>
          <p:cNvPicPr preferRelativeResize="0"/>
          <p:nvPr/>
        </p:nvPicPr>
        <p:blipFill rotWithShape="1">
          <a:blip r:embed="rId6">
            <a:alphaModFix/>
          </a:blip>
          <a:srcRect b="0" l="0" r="0" t="0"/>
          <a:stretch/>
        </p:blipFill>
        <p:spPr>
          <a:xfrm>
            <a:off x="0" y="6641432"/>
            <a:ext cx="12192000" cy="216568"/>
          </a:xfrm>
          <a:prstGeom prst="rect">
            <a:avLst/>
          </a:prstGeom>
          <a:noFill/>
          <a:ln>
            <a:noFill/>
          </a:ln>
        </p:spPr>
      </p:pic>
      <p:pic>
        <p:nvPicPr>
          <p:cNvPr id="90" name="Google Shape;90;p1"/>
          <p:cNvPicPr preferRelativeResize="0"/>
          <p:nvPr/>
        </p:nvPicPr>
        <p:blipFill rotWithShape="1">
          <a:blip r:embed="rId5">
            <a:alphaModFix/>
          </a:blip>
          <a:srcRect b="0" l="0" r="0" t="0"/>
          <a:stretch/>
        </p:blipFill>
        <p:spPr>
          <a:xfrm rot="5400000">
            <a:off x="-383658" y="614551"/>
            <a:ext cx="1941981" cy="1934659"/>
          </a:xfrm>
          <a:prstGeom prst="rect">
            <a:avLst/>
          </a:prstGeom>
          <a:noFill/>
          <a:ln>
            <a:noFill/>
          </a:ln>
        </p:spPr>
      </p:pic>
      <p:pic>
        <p:nvPicPr>
          <p:cNvPr id="91" name="Google Shape;91;p1"/>
          <p:cNvPicPr preferRelativeResize="0"/>
          <p:nvPr/>
        </p:nvPicPr>
        <p:blipFill rotWithShape="1">
          <a:blip r:embed="rId7">
            <a:alphaModFix/>
          </a:blip>
          <a:srcRect b="19564" l="35522" r="29153" t="61309"/>
          <a:stretch/>
        </p:blipFill>
        <p:spPr>
          <a:xfrm>
            <a:off x="2308187" y="5878755"/>
            <a:ext cx="1679012" cy="405504"/>
          </a:xfrm>
          <a:prstGeom prst="rect">
            <a:avLst/>
          </a:prstGeom>
          <a:noFill/>
          <a:ln>
            <a:noFill/>
          </a:ln>
        </p:spPr>
      </p:pic>
      <p:pic>
        <p:nvPicPr>
          <p:cNvPr id="92" name="Google Shape;92;p1"/>
          <p:cNvPicPr preferRelativeResize="0"/>
          <p:nvPr/>
        </p:nvPicPr>
        <p:blipFill>
          <a:blip r:embed="rId8">
            <a:alphaModFix/>
          </a:blip>
          <a:stretch>
            <a:fillRect/>
          </a:stretch>
        </p:blipFill>
        <p:spPr>
          <a:xfrm>
            <a:off x="4189264" y="5928818"/>
            <a:ext cx="1679018" cy="435830"/>
          </a:xfrm>
          <a:prstGeom prst="rect">
            <a:avLst/>
          </a:prstGeom>
          <a:noFill/>
          <a:ln>
            <a:noFill/>
          </a:ln>
        </p:spPr>
      </p:pic>
      <p:pic>
        <p:nvPicPr>
          <p:cNvPr id="93" name="Google Shape;93;p1"/>
          <p:cNvPicPr preferRelativeResize="0"/>
          <p:nvPr/>
        </p:nvPicPr>
        <p:blipFill>
          <a:blip r:embed="rId9">
            <a:alphaModFix/>
          </a:blip>
          <a:stretch>
            <a:fillRect/>
          </a:stretch>
        </p:blipFill>
        <p:spPr>
          <a:xfrm>
            <a:off x="8086363" y="5983367"/>
            <a:ext cx="1158730" cy="411145"/>
          </a:xfrm>
          <a:prstGeom prst="rect">
            <a:avLst/>
          </a:prstGeom>
          <a:noFill/>
          <a:ln>
            <a:noFill/>
          </a:ln>
        </p:spPr>
      </p:pic>
      <p:pic>
        <p:nvPicPr>
          <p:cNvPr id="94" name="Google Shape;94;p1"/>
          <p:cNvPicPr preferRelativeResize="0"/>
          <p:nvPr/>
        </p:nvPicPr>
        <p:blipFill rotWithShape="1">
          <a:blip r:embed="rId10">
            <a:alphaModFix/>
          </a:blip>
          <a:srcRect b="24762" l="0" r="0" t="22774"/>
          <a:stretch/>
        </p:blipFill>
        <p:spPr>
          <a:xfrm>
            <a:off x="9389308" y="5932812"/>
            <a:ext cx="777755" cy="382528"/>
          </a:xfrm>
          <a:prstGeom prst="rect">
            <a:avLst/>
          </a:prstGeom>
          <a:noFill/>
          <a:ln>
            <a:noFill/>
          </a:ln>
        </p:spPr>
      </p:pic>
      <p:pic>
        <p:nvPicPr>
          <p:cNvPr id="95" name="Google Shape;95;p1"/>
          <p:cNvPicPr preferRelativeResize="0"/>
          <p:nvPr/>
        </p:nvPicPr>
        <p:blipFill>
          <a:blip r:embed="rId11">
            <a:alphaModFix/>
          </a:blip>
          <a:stretch>
            <a:fillRect/>
          </a:stretch>
        </p:blipFill>
        <p:spPr>
          <a:xfrm>
            <a:off x="5991836" y="5788413"/>
            <a:ext cx="811625" cy="698824"/>
          </a:xfrm>
          <a:prstGeom prst="rect">
            <a:avLst/>
          </a:prstGeom>
          <a:noFill/>
          <a:ln>
            <a:noFill/>
          </a:ln>
        </p:spPr>
      </p:pic>
      <p:sp>
        <p:nvSpPr>
          <p:cNvPr id="96" name="Google Shape;96;p1"/>
          <p:cNvSpPr txBox="1"/>
          <p:nvPr/>
        </p:nvSpPr>
        <p:spPr>
          <a:xfrm>
            <a:off x="1513888" y="5627450"/>
            <a:ext cx="19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a:solidFill>
                  <a:srgbClr val="666666"/>
                </a:solidFill>
              </a:rPr>
              <a:t>Platinum</a:t>
            </a:r>
            <a:endParaRPr b="1">
              <a:solidFill>
                <a:srgbClr val="666666"/>
              </a:solidFill>
            </a:endParaRPr>
          </a:p>
        </p:txBody>
      </p:sp>
      <p:sp>
        <p:nvSpPr>
          <p:cNvPr id="97" name="Google Shape;97;p1"/>
          <p:cNvSpPr txBox="1"/>
          <p:nvPr/>
        </p:nvSpPr>
        <p:spPr>
          <a:xfrm>
            <a:off x="7622288" y="5627450"/>
            <a:ext cx="19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a:solidFill>
                  <a:srgbClr val="666666"/>
                </a:solidFill>
              </a:rPr>
              <a:t>Gold</a:t>
            </a:r>
            <a:endParaRPr b="1">
              <a:solidFill>
                <a:srgbClr val="66666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ge27b6e7a93_0_176"/>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301" name="Google Shape;301;ge27b6e7a93_0_176"/>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302" name="Google Shape;302;ge27b6e7a93_0_176"/>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303" name="Google Shape;303;ge27b6e7a93_0_176"/>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304" name="Google Shape;304;ge27b6e7a93_0_176"/>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305" name="Google Shape;305;ge27b6e7a93_0_176"/>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306" name="Google Shape;306;ge27b6e7a93_0_176"/>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307" name="Google Shape;307;ge27b6e7a93_0_176"/>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308" name="Google Shape;308;ge27b6e7a93_0_176"/>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309" name="Google Shape;309;ge27b6e7a93_0_176"/>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310" name="Google Shape;310;ge27b6e7a93_0_176"/>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311" name="Google Shape;311;ge27b6e7a93_0_176"/>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312" name="Google Shape;312;ge27b6e7a93_0_176"/>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313" name="Google Shape;313;ge27b6e7a93_0_176"/>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pic>
        <p:nvPicPr>
          <p:cNvPr id="314" name="Google Shape;314;ge27b6e7a93_0_176"/>
          <p:cNvPicPr preferRelativeResize="0"/>
          <p:nvPr/>
        </p:nvPicPr>
        <p:blipFill>
          <a:blip r:embed="rId9">
            <a:alphaModFix/>
          </a:blip>
          <a:stretch>
            <a:fillRect/>
          </a:stretch>
        </p:blipFill>
        <p:spPr>
          <a:xfrm>
            <a:off x="1519350" y="1504825"/>
            <a:ext cx="1006275" cy="1157625"/>
          </a:xfrm>
          <a:prstGeom prst="rect">
            <a:avLst/>
          </a:prstGeom>
          <a:noFill/>
          <a:ln>
            <a:noFill/>
          </a:ln>
        </p:spPr>
      </p:pic>
      <p:sp>
        <p:nvSpPr>
          <p:cNvPr id="315" name="Google Shape;315;ge27b6e7a93_0_176"/>
          <p:cNvSpPr txBox="1"/>
          <p:nvPr/>
        </p:nvSpPr>
        <p:spPr>
          <a:xfrm>
            <a:off x="2816575" y="1696075"/>
            <a:ext cx="4960500" cy="44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AR" sz="1800">
                <a:solidFill>
                  <a:schemeClr val="dk2"/>
                </a:solidFill>
                <a:latin typeface="Calibri"/>
                <a:ea typeface="Calibri"/>
                <a:cs typeface="Calibri"/>
                <a:sym typeface="Calibri"/>
              </a:rPr>
              <a:t>Desarrollo de modelos y algoritmos</a:t>
            </a:r>
            <a:endParaRPr sz="1800">
              <a:solidFill>
                <a:schemeClr val="dk2"/>
              </a:solidFill>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t/>
            </a:r>
            <a:endParaRPr sz="1800">
              <a:solidFill>
                <a:schemeClr val="dk2"/>
              </a:solidFill>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rPr lang="es-AR" sz="1800">
                <a:solidFill>
                  <a:schemeClr val="dk2"/>
                </a:solidFill>
                <a:latin typeface="Calibri"/>
                <a:ea typeface="Calibri"/>
                <a:cs typeface="Calibri"/>
                <a:sym typeface="Calibri"/>
              </a:rPr>
              <a:t>Alimentar algoritmos de machine learning con nuestros datos</a:t>
            </a:r>
            <a:endParaRPr sz="1800">
              <a:solidFill>
                <a:schemeClr val="dk2"/>
              </a:solidFill>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t/>
            </a:r>
            <a:endParaRPr sz="1800">
              <a:solidFill>
                <a:schemeClr val="dk2"/>
              </a:solidFill>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rPr lang="es-AR" sz="1800">
                <a:solidFill>
                  <a:schemeClr val="dk2"/>
                </a:solidFill>
                <a:latin typeface="Calibri"/>
                <a:ea typeface="Calibri"/>
                <a:cs typeface="Calibri"/>
                <a:sym typeface="Calibri"/>
              </a:rPr>
              <a:t>Predecir y clasificar información nueva, a raíz de haber entrenado con información pasada.</a:t>
            </a:r>
            <a:endParaRPr sz="1800">
              <a:solidFill>
                <a:schemeClr val="dk2"/>
              </a:solidFill>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t/>
            </a:r>
            <a:endParaRPr sz="1800">
              <a:solidFill>
                <a:schemeClr val="dk2"/>
              </a:solidFill>
              <a:latin typeface="Calibri"/>
              <a:ea typeface="Calibri"/>
              <a:cs typeface="Calibri"/>
              <a:sym typeface="Calibri"/>
            </a:endParaRPr>
          </a:p>
          <a:p>
            <a:pPr indent="-342900" lvl="0" marL="457200" rtl="0" algn="l">
              <a:spcBef>
                <a:spcPts val="0"/>
              </a:spcBef>
              <a:spcAft>
                <a:spcPts val="0"/>
              </a:spcAft>
              <a:buClr>
                <a:schemeClr val="dk2"/>
              </a:buClr>
              <a:buSzPts val="1800"/>
              <a:buFont typeface="Calibri"/>
              <a:buChar char="●"/>
            </a:pPr>
            <a:r>
              <a:rPr lang="es-AR" sz="1800">
                <a:solidFill>
                  <a:schemeClr val="dk2"/>
                </a:solidFill>
                <a:latin typeface="Calibri"/>
                <a:ea typeface="Calibri"/>
                <a:cs typeface="Calibri"/>
                <a:sym typeface="Calibri"/>
              </a:rPr>
              <a:t>Árboles de decisión</a:t>
            </a:r>
            <a:endParaRPr sz="1800">
              <a:solidFill>
                <a:schemeClr val="dk2"/>
              </a:solidFill>
              <a:latin typeface="Calibri"/>
              <a:ea typeface="Calibri"/>
              <a:cs typeface="Calibri"/>
              <a:sym typeface="Calibri"/>
            </a:endParaRPr>
          </a:p>
          <a:p>
            <a:pPr indent="-342900" lvl="0" marL="457200" rtl="0" algn="l">
              <a:spcBef>
                <a:spcPts val="0"/>
              </a:spcBef>
              <a:spcAft>
                <a:spcPts val="0"/>
              </a:spcAft>
              <a:buClr>
                <a:schemeClr val="dk2"/>
              </a:buClr>
              <a:buSzPts val="1800"/>
              <a:buFont typeface="Calibri"/>
              <a:buChar char="●"/>
            </a:pPr>
            <a:r>
              <a:rPr lang="es-AR" sz="1800">
                <a:solidFill>
                  <a:schemeClr val="dk2"/>
                </a:solidFill>
                <a:latin typeface="Calibri"/>
                <a:ea typeface="Calibri"/>
                <a:cs typeface="Calibri"/>
                <a:sym typeface="Calibri"/>
              </a:rPr>
              <a:t>Algoritmos de clusterización</a:t>
            </a:r>
            <a:endParaRPr sz="1800">
              <a:solidFill>
                <a:schemeClr val="dk2"/>
              </a:solidFill>
              <a:latin typeface="Calibri"/>
              <a:ea typeface="Calibri"/>
              <a:cs typeface="Calibri"/>
              <a:sym typeface="Calibri"/>
            </a:endParaRPr>
          </a:p>
          <a:p>
            <a:pPr indent="-342900" lvl="0" marL="457200" rtl="0" algn="l">
              <a:spcBef>
                <a:spcPts val="0"/>
              </a:spcBef>
              <a:spcAft>
                <a:spcPts val="0"/>
              </a:spcAft>
              <a:buClr>
                <a:schemeClr val="dk2"/>
              </a:buClr>
              <a:buSzPts val="1800"/>
              <a:buFont typeface="Calibri"/>
              <a:buChar char="●"/>
            </a:pPr>
            <a:r>
              <a:rPr lang="es-AR" sz="1800">
                <a:solidFill>
                  <a:schemeClr val="dk2"/>
                </a:solidFill>
                <a:latin typeface="Calibri"/>
                <a:ea typeface="Calibri"/>
                <a:cs typeface="Calibri"/>
                <a:sym typeface="Calibri"/>
              </a:rPr>
              <a:t>Redes neuronales</a:t>
            </a:r>
            <a:endParaRPr sz="1800">
              <a:solidFill>
                <a:schemeClr val="dk2"/>
              </a:solidFill>
              <a:latin typeface="Calibri"/>
              <a:ea typeface="Calibri"/>
              <a:cs typeface="Calibri"/>
              <a:sym typeface="Calibri"/>
            </a:endParaRPr>
          </a:p>
          <a:p>
            <a:pPr indent="0" lvl="0" marL="0" rtl="0" algn="l">
              <a:spcBef>
                <a:spcPts val="0"/>
              </a:spcBef>
              <a:spcAft>
                <a:spcPts val="0"/>
              </a:spcAft>
              <a:buNone/>
            </a:pPr>
            <a:r>
              <a:t/>
            </a:r>
            <a:endParaRPr>
              <a:solidFill>
                <a:schemeClr val="dk2"/>
              </a:solidFill>
              <a:latin typeface="Calibri"/>
              <a:ea typeface="Calibri"/>
              <a:cs typeface="Calibri"/>
              <a:sym typeface="Calibri"/>
            </a:endParaRPr>
          </a:p>
        </p:txBody>
      </p:sp>
      <p:pic>
        <p:nvPicPr>
          <p:cNvPr id="316" name="Google Shape;316;ge27b6e7a93_0_176"/>
          <p:cNvPicPr preferRelativeResize="0"/>
          <p:nvPr/>
        </p:nvPicPr>
        <p:blipFill>
          <a:blip r:embed="rId10">
            <a:alphaModFix/>
          </a:blip>
          <a:stretch>
            <a:fillRect/>
          </a:stretch>
        </p:blipFill>
        <p:spPr>
          <a:xfrm>
            <a:off x="8024975" y="2233288"/>
            <a:ext cx="2400300" cy="1571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ge27b6e7a93_0_199"/>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322" name="Google Shape;322;ge27b6e7a93_0_199"/>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323" name="Google Shape;323;ge27b6e7a93_0_199"/>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324" name="Google Shape;324;ge27b6e7a93_0_199"/>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325" name="Google Shape;325;ge27b6e7a93_0_199"/>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326" name="Google Shape;326;ge27b6e7a93_0_199"/>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327" name="Google Shape;327;ge27b6e7a93_0_199"/>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328" name="Google Shape;328;ge27b6e7a93_0_199"/>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329" name="Google Shape;329;ge27b6e7a93_0_199"/>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330" name="Google Shape;330;ge27b6e7a93_0_199"/>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331" name="Google Shape;331;ge27b6e7a93_0_199"/>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332" name="Google Shape;332;ge27b6e7a93_0_199"/>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333" name="Google Shape;333;ge27b6e7a93_0_199"/>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334" name="Google Shape;334;ge27b6e7a93_0_199"/>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pic>
        <p:nvPicPr>
          <p:cNvPr id="335" name="Google Shape;335;ge27b6e7a93_0_199"/>
          <p:cNvPicPr preferRelativeResize="0"/>
          <p:nvPr/>
        </p:nvPicPr>
        <p:blipFill>
          <a:blip r:embed="rId9">
            <a:alphaModFix/>
          </a:blip>
          <a:stretch>
            <a:fillRect/>
          </a:stretch>
        </p:blipFill>
        <p:spPr>
          <a:xfrm>
            <a:off x="2089788" y="1410200"/>
            <a:ext cx="989850" cy="1093200"/>
          </a:xfrm>
          <a:prstGeom prst="rect">
            <a:avLst/>
          </a:prstGeom>
          <a:noFill/>
          <a:ln>
            <a:noFill/>
          </a:ln>
        </p:spPr>
      </p:pic>
      <p:sp>
        <p:nvSpPr>
          <p:cNvPr id="336" name="Google Shape;336;ge27b6e7a93_0_199"/>
          <p:cNvSpPr txBox="1"/>
          <p:nvPr/>
        </p:nvSpPr>
        <p:spPr>
          <a:xfrm>
            <a:off x="3408500" y="1601425"/>
            <a:ext cx="6958200" cy="27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AR" sz="1800">
                <a:solidFill>
                  <a:schemeClr val="dk2"/>
                </a:solidFill>
                <a:latin typeface="Calibri"/>
                <a:ea typeface="Calibri"/>
                <a:cs typeface="Calibri"/>
                <a:sym typeface="Calibri"/>
              </a:rPr>
              <a:t>Visualización de datos</a:t>
            </a:r>
            <a:endParaRPr sz="1800">
              <a:solidFill>
                <a:schemeClr val="dk2"/>
              </a:solidFill>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t/>
            </a:r>
            <a:endParaRPr sz="1800">
              <a:solidFill>
                <a:schemeClr val="dk2"/>
              </a:solidFill>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rPr lang="es-AR" sz="1800">
                <a:solidFill>
                  <a:schemeClr val="dk2"/>
                </a:solidFill>
                <a:latin typeface="Calibri"/>
                <a:ea typeface="Calibri"/>
                <a:cs typeface="Calibri"/>
                <a:sym typeface="Calibri"/>
              </a:rPr>
              <a:t>Comunicar los resultados de manera visual para facilitar el análisis</a:t>
            </a:r>
            <a:endParaRPr sz="1800">
              <a:solidFill>
                <a:schemeClr val="dk2"/>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rPr lang="es-AR" sz="1800">
                <a:solidFill>
                  <a:schemeClr val="dk2"/>
                </a:solidFill>
                <a:latin typeface="Calibri"/>
                <a:ea typeface="Calibri"/>
                <a:cs typeface="Calibri"/>
                <a:sym typeface="Calibri"/>
              </a:rPr>
              <a:t>Ver que el resultado del proyecto cumpla el objetivo y responda las preguntas iniciales</a:t>
            </a:r>
            <a:endParaRPr sz="1800">
              <a:solidFill>
                <a:schemeClr val="dk2"/>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ge27b6e7a93_0_112"/>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342" name="Google Shape;342;ge27b6e7a93_0_112"/>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343" name="Google Shape;343;ge27b6e7a93_0_112"/>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344" name="Google Shape;344;ge27b6e7a93_0_112"/>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345" name="Google Shape;345;ge27b6e7a93_0_112"/>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346" name="Google Shape;346;ge27b6e7a93_0_112"/>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347" name="Google Shape;347;ge27b6e7a93_0_112"/>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348" name="Google Shape;348;ge27b6e7a93_0_112"/>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349" name="Google Shape;349;ge27b6e7a93_0_112"/>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350" name="Google Shape;350;ge27b6e7a93_0_112"/>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351" name="Google Shape;351;ge27b6e7a93_0_112"/>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352" name="Google Shape;352;ge27b6e7a93_0_112"/>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353" name="Google Shape;353;ge27b6e7a93_0_112"/>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354" name="Google Shape;354;ge27b6e7a93_0_112"/>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355" name="Google Shape;355;ge27b6e7a93_0_112"/>
          <p:cNvSpPr txBox="1"/>
          <p:nvPr/>
        </p:nvSpPr>
        <p:spPr>
          <a:xfrm>
            <a:off x="1018675" y="1257075"/>
            <a:ext cx="28758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4600">
                <a:solidFill>
                  <a:schemeClr val="dk2"/>
                </a:solidFill>
                <a:latin typeface="Calibri"/>
                <a:ea typeface="Calibri"/>
                <a:cs typeface="Calibri"/>
                <a:sym typeface="Calibri"/>
              </a:rPr>
              <a:t>Python</a:t>
            </a:r>
            <a:endParaRPr b="1" sz="4600">
              <a:solidFill>
                <a:schemeClr val="dk2"/>
              </a:solidFill>
              <a:latin typeface="Calibri"/>
              <a:ea typeface="Calibri"/>
              <a:cs typeface="Calibri"/>
              <a:sym typeface="Calibri"/>
            </a:endParaRPr>
          </a:p>
        </p:txBody>
      </p:sp>
      <p:sp>
        <p:nvSpPr>
          <p:cNvPr id="356" name="Google Shape;356;ge27b6e7a93_0_112"/>
          <p:cNvSpPr txBox="1"/>
          <p:nvPr/>
        </p:nvSpPr>
        <p:spPr>
          <a:xfrm>
            <a:off x="1816650" y="2495038"/>
            <a:ext cx="8558700" cy="27264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Clr>
                <a:schemeClr val="dk2"/>
              </a:buClr>
              <a:buSzPts val="1700"/>
              <a:buFont typeface="Calibri"/>
              <a:buChar char="-"/>
            </a:pPr>
            <a:r>
              <a:rPr lang="es-AR" sz="1700">
                <a:solidFill>
                  <a:schemeClr val="dk2"/>
                </a:solidFill>
                <a:latin typeface="Calibri"/>
                <a:ea typeface="Calibri"/>
                <a:cs typeface="Calibri"/>
                <a:sym typeface="Calibri"/>
              </a:rPr>
              <a:t>Lenguaje de alto nivel</a:t>
            </a:r>
            <a:endParaRPr sz="1700">
              <a:solidFill>
                <a:schemeClr val="dk2"/>
              </a:solidFill>
              <a:latin typeface="Calibri"/>
              <a:ea typeface="Calibri"/>
              <a:cs typeface="Calibri"/>
              <a:sym typeface="Calibri"/>
            </a:endParaRPr>
          </a:p>
          <a:p>
            <a:pPr indent="-336550" lvl="0" marL="457200" marR="0" rtl="0" algn="l">
              <a:lnSpc>
                <a:spcPct val="100000"/>
              </a:lnSpc>
              <a:spcBef>
                <a:spcPts val="0"/>
              </a:spcBef>
              <a:spcAft>
                <a:spcPts val="0"/>
              </a:spcAft>
              <a:buClr>
                <a:schemeClr val="dk2"/>
              </a:buClr>
              <a:buSzPts val="1700"/>
              <a:buFont typeface="Calibri"/>
              <a:buChar char="-"/>
            </a:pPr>
            <a:r>
              <a:rPr i="0" lang="es-AR" sz="1700" u="none" cap="none" strike="noStrike">
                <a:solidFill>
                  <a:schemeClr val="dk2"/>
                </a:solidFill>
                <a:latin typeface="Calibri"/>
                <a:ea typeface="Calibri"/>
                <a:cs typeface="Calibri"/>
                <a:sym typeface="Calibri"/>
              </a:rPr>
              <a:t>Lenguaje Interpretado de propósito general</a:t>
            </a:r>
            <a:endParaRPr i="0" sz="1700" u="none" cap="none" strike="noStrike">
              <a:solidFill>
                <a:schemeClr val="dk2"/>
              </a:solidFill>
              <a:latin typeface="Calibri"/>
              <a:ea typeface="Calibri"/>
              <a:cs typeface="Calibri"/>
              <a:sym typeface="Calibri"/>
            </a:endParaRPr>
          </a:p>
          <a:p>
            <a:pPr indent="-336550" lvl="0" marL="457200" marR="0" rtl="0" algn="l">
              <a:lnSpc>
                <a:spcPct val="100000"/>
              </a:lnSpc>
              <a:spcBef>
                <a:spcPts val="0"/>
              </a:spcBef>
              <a:spcAft>
                <a:spcPts val="0"/>
              </a:spcAft>
              <a:buClr>
                <a:schemeClr val="dk2"/>
              </a:buClr>
              <a:buSzPts val="1700"/>
              <a:buFont typeface="Calibri"/>
              <a:buChar char="-"/>
            </a:pPr>
            <a:r>
              <a:rPr lang="es-AR" sz="1700">
                <a:solidFill>
                  <a:schemeClr val="dk2"/>
                </a:solidFill>
                <a:latin typeface="Calibri"/>
                <a:ea typeface="Calibri"/>
                <a:cs typeface="Calibri"/>
                <a:sym typeface="Calibri"/>
              </a:rPr>
              <a:t>M</a:t>
            </a:r>
            <a:r>
              <a:rPr i="0" lang="es-AR" sz="1700" u="none" cap="none" strike="noStrike">
                <a:solidFill>
                  <a:schemeClr val="dk2"/>
                </a:solidFill>
                <a:latin typeface="Calibri"/>
                <a:ea typeface="Calibri"/>
                <a:cs typeface="Calibri"/>
                <a:sym typeface="Calibri"/>
              </a:rPr>
              <a:t>ultiplataforma (linux, windows, microcontroladores)</a:t>
            </a:r>
            <a:endParaRPr sz="1700">
              <a:solidFill>
                <a:schemeClr val="dk2"/>
              </a:solidFill>
              <a:latin typeface="Calibri"/>
              <a:ea typeface="Calibri"/>
              <a:cs typeface="Calibri"/>
              <a:sym typeface="Calibri"/>
            </a:endParaRPr>
          </a:p>
          <a:p>
            <a:pPr indent="-336550" lvl="0" marL="457200" marR="0" rtl="0" algn="l">
              <a:lnSpc>
                <a:spcPct val="100000"/>
              </a:lnSpc>
              <a:spcBef>
                <a:spcPts val="0"/>
              </a:spcBef>
              <a:spcAft>
                <a:spcPts val="0"/>
              </a:spcAft>
              <a:buClr>
                <a:schemeClr val="dk2"/>
              </a:buClr>
              <a:buSzPts val="1700"/>
              <a:buFont typeface="Calibri"/>
              <a:buChar char="-"/>
            </a:pPr>
            <a:r>
              <a:rPr i="0" lang="es-AR" sz="1700" u="none" cap="none" strike="noStrike">
                <a:solidFill>
                  <a:schemeClr val="dk2"/>
                </a:solidFill>
                <a:latin typeface="Calibri"/>
                <a:ea typeface="Calibri"/>
                <a:cs typeface="Calibri"/>
                <a:sym typeface="Calibri"/>
              </a:rPr>
              <a:t>Multiparadigma: objetos, funcional</a:t>
            </a:r>
            <a:endParaRPr i="0" sz="1700" u="none" cap="none" strike="noStrike">
              <a:solidFill>
                <a:schemeClr val="dk2"/>
              </a:solidFill>
              <a:latin typeface="Calibri"/>
              <a:ea typeface="Calibri"/>
              <a:cs typeface="Calibri"/>
              <a:sym typeface="Calibri"/>
            </a:endParaRPr>
          </a:p>
          <a:p>
            <a:pPr indent="-336550" lvl="0" marL="457200" marR="0" rtl="0" algn="l">
              <a:lnSpc>
                <a:spcPct val="100000"/>
              </a:lnSpc>
              <a:spcBef>
                <a:spcPts val="0"/>
              </a:spcBef>
              <a:spcAft>
                <a:spcPts val="0"/>
              </a:spcAft>
              <a:buClr>
                <a:schemeClr val="dk2"/>
              </a:buClr>
              <a:buSzPts val="1700"/>
              <a:buFont typeface="Calibri"/>
              <a:buChar char="-"/>
            </a:pPr>
            <a:r>
              <a:rPr lang="es-AR" sz="1700">
                <a:solidFill>
                  <a:schemeClr val="dk2"/>
                </a:solidFill>
                <a:latin typeface="Calibri"/>
                <a:ea typeface="Calibri"/>
                <a:cs typeface="Calibri"/>
                <a:sym typeface="Calibri"/>
              </a:rPr>
              <a:t>Open source</a:t>
            </a:r>
            <a:endParaRPr sz="1700">
              <a:solidFill>
                <a:schemeClr val="dk2"/>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Rubik"/>
              <a:buChar char="-"/>
            </a:pPr>
            <a:r>
              <a:rPr lang="es-AR" sz="1700">
                <a:solidFill>
                  <a:schemeClr val="dk2"/>
                </a:solidFill>
                <a:latin typeface="Calibri"/>
                <a:ea typeface="Calibri"/>
                <a:cs typeface="Calibri"/>
                <a:sym typeface="Calibri"/>
              </a:rPr>
              <a:t>Comunidad Online: </a:t>
            </a:r>
            <a:r>
              <a:rPr lang="es-AR" u="sng">
                <a:solidFill>
                  <a:srgbClr val="0097A7"/>
                </a:solidFill>
                <a:latin typeface="Calibri"/>
                <a:ea typeface="Calibri"/>
                <a:cs typeface="Calibri"/>
                <a:sym typeface="Calibri"/>
                <a:hlinkClick r:id="rId9">
                  <a:extLst>
                    <a:ext uri="{A12FA001-AC4F-418D-AE19-62706E023703}">
                      <ahyp:hlinkClr val="tx"/>
                    </a:ext>
                  </a:extLst>
                </a:hlinkClick>
              </a:rPr>
              <a:t>https://www.python.org/events/</a:t>
            </a:r>
            <a:r>
              <a:rPr lang="es-AR" sz="1700">
                <a:solidFill>
                  <a:schemeClr val="dk1"/>
                </a:solidFill>
                <a:latin typeface="Calibri"/>
                <a:ea typeface="Calibri"/>
                <a:cs typeface="Calibri"/>
                <a:sym typeface="Calibri"/>
              </a:rPr>
              <a:t>, </a:t>
            </a:r>
            <a:r>
              <a:rPr lang="es-AR" u="sng">
                <a:solidFill>
                  <a:srgbClr val="0097A7"/>
                </a:solidFill>
                <a:latin typeface="Calibri"/>
                <a:ea typeface="Calibri"/>
                <a:cs typeface="Calibri"/>
                <a:sym typeface="Calibri"/>
                <a:hlinkClick r:id="rId10">
                  <a:extLst>
                    <a:ext uri="{A12FA001-AC4F-418D-AE19-62706E023703}">
                      <ahyp:hlinkClr val="tx"/>
                    </a:ext>
                  </a:extLst>
                </a:hlinkClick>
              </a:rPr>
              <a:t>https://pycon.org/</a:t>
            </a:r>
            <a:r>
              <a:rPr lang="es-AR" sz="1700">
                <a:solidFill>
                  <a:schemeClr val="dk1"/>
                </a:solidFill>
                <a:latin typeface="Calibri"/>
                <a:ea typeface="Calibri"/>
                <a:cs typeface="Calibri"/>
                <a:sym typeface="Calibri"/>
              </a:rPr>
              <a:t>, </a:t>
            </a:r>
            <a:r>
              <a:rPr lang="es-AR" u="sng">
                <a:solidFill>
                  <a:srgbClr val="0097A7"/>
                </a:solidFill>
                <a:latin typeface="Calibri"/>
                <a:ea typeface="Calibri"/>
                <a:cs typeface="Calibri"/>
                <a:sym typeface="Calibri"/>
                <a:hlinkClick r:id="rId11">
                  <a:extLst>
                    <a:ext uri="{A12FA001-AC4F-418D-AE19-62706E023703}">
                      <ahyp:hlinkClr val="tx"/>
                    </a:ext>
                  </a:extLst>
                </a:hlinkClick>
              </a:rPr>
              <a:t>https://pydata.org/</a:t>
            </a:r>
            <a:endParaRPr sz="1700">
              <a:solidFill>
                <a:schemeClr val="dk2"/>
              </a:solidFill>
              <a:latin typeface="Calibri"/>
              <a:ea typeface="Calibri"/>
              <a:cs typeface="Calibri"/>
              <a:sym typeface="Calibri"/>
            </a:endParaRPr>
          </a:p>
          <a:p>
            <a:pPr indent="-336550" lvl="0" marL="457200" rtl="0" algn="l">
              <a:spcBef>
                <a:spcPts val="0"/>
              </a:spcBef>
              <a:spcAft>
                <a:spcPts val="0"/>
              </a:spcAft>
              <a:buClr>
                <a:schemeClr val="dk2"/>
              </a:buClr>
              <a:buSzPts val="1700"/>
              <a:buFont typeface="Calibri"/>
              <a:buChar char="-"/>
            </a:pPr>
            <a:r>
              <a:rPr lang="es-AR" sz="1700">
                <a:solidFill>
                  <a:schemeClr val="dk2"/>
                </a:solidFill>
                <a:latin typeface="Calibri"/>
                <a:ea typeface="Calibri"/>
                <a:cs typeface="Calibri"/>
                <a:sym typeface="Calibri"/>
              </a:rPr>
              <a:t>Muchas librerías desarrolladas para la manipulación y visualización de datos, e implementación de algoritmos de ML</a:t>
            </a:r>
            <a:endParaRPr sz="1700">
              <a:solidFill>
                <a:schemeClr val="dk2"/>
              </a:solidFill>
              <a:latin typeface="Calibri"/>
              <a:ea typeface="Calibri"/>
              <a:cs typeface="Calibri"/>
              <a:sym typeface="Calibri"/>
            </a:endParaRPr>
          </a:p>
          <a:p>
            <a:pPr indent="-336550" lvl="0" marL="457200" rtl="0" algn="l">
              <a:spcBef>
                <a:spcPts val="0"/>
              </a:spcBef>
              <a:spcAft>
                <a:spcPts val="0"/>
              </a:spcAft>
              <a:buClr>
                <a:schemeClr val="dk2"/>
              </a:buClr>
              <a:buSzPts val="1700"/>
              <a:buFont typeface="Calibri"/>
              <a:buChar char="-"/>
            </a:pPr>
            <a:r>
              <a:rPr lang="es-AR" sz="1700">
                <a:solidFill>
                  <a:schemeClr val="dk2"/>
                </a:solidFill>
                <a:latin typeface="Calibri"/>
                <a:ea typeface="Calibri"/>
                <a:cs typeface="Calibri"/>
                <a:sym typeface="Calibri"/>
              </a:rPr>
              <a:t>POO</a:t>
            </a:r>
            <a:endParaRPr sz="1700">
              <a:solidFill>
                <a:schemeClr val="dk2"/>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i="0" sz="17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None/>
            </a:pPr>
            <a:r>
              <a:t/>
            </a:r>
            <a:endParaRPr i="0" sz="1700" u="none" cap="none" strike="noStrike">
              <a:solidFill>
                <a:schemeClr val="dk2"/>
              </a:solidFill>
              <a:latin typeface="Calibri"/>
              <a:ea typeface="Calibri"/>
              <a:cs typeface="Calibri"/>
              <a:sym typeface="Calibri"/>
            </a:endParaRPr>
          </a:p>
        </p:txBody>
      </p:sp>
      <p:pic>
        <p:nvPicPr>
          <p:cNvPr id="357" name="Google Shape;357;ge27b6e7a93_0_112"/>
          <p:cNvPicPr preferRelativeResize="0"/>
          <p:nvPr/>
        </p:nvPicPr>
        <p:blipFill>
          <a:blip r:embed="rId12">
            <a:alphaModFix/>
          </a:blip>
          <a:stretch>
            <a:fillRect/>
          </a:stretch>
        </p:blipFill>
        <p:spPr>
          <a:xfrm>
            <a:off x="9803475" y="2848426"/>
            <a:ext cx="1879100" cy="187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ge333aed19d_0_73"/>
          <p:cNvPicPr preferRelativeResize="0"/>
          <p:nvPr/>
        </p:nvPicPr>
        <p:blipFill rotWithShape="1">
          <a:blip r:embed="rId3">
            <a:alphaModFix/>
          </a:blip>
          <a:srcRect b="13434" l="0" r="0" t="0"/>
          <a:stretch/>
        </p:blipFill>
        <p:spPr>
          <a:xfrm>
            <a:off x="2331213" y="0"/>
            <a:ext cx="7922408" cy="6858002"/>
          </a:xfrm>
          <a:prstGeom prst="rect">
            <a:avLst/>
          </a:prstGeom>
          <a:noFill/>
          <a:ln>
            <a:noFill/>
          </a:ln>
        </p:spPr>
      </p:pic>
      <p:pic>
        <p:nvPicPr>
          <p:cNvPr id="363" name="Google Shape;363;ge333aed19d_0_73"/>
          <p:cNvPicPr preferRelativeResize="0"/>
          <p:nvPr/>
        </p:nvPicPr>
        <p:blipFill rotWithShape="1">
          <a:blip r:embed="rId4">
            <a:alphaModFix/>
          </a:blip>
          <a:srcRect b="0" l="0" r="0" t="0"/>
          <a:stretch/>
        </p:blipFill>
        <p:spPr>
          <a:xfrm>
            <a:off x="4" y="5430252"/>
            <a:ext cx="1631653" cy="1026692"/>
          </a:xfrm>
          <a:prstGeom prst="rect">
            <a:avLst/>
          </a:prstGeom>
          <a:noFill/>
          <a:ln>
            <a:noFill/>
          </a:ln>
        </p:spPr>
      </p:pic>
      <p:pic>
        <p:nvPicPr>
          <p:cNvPr id="364" name="Google Shape;364;ge333aed19d_0_73"/>
          <p:cNvPicPr preferRelativeResize="0"/>
          <p:nvPr/>
        </p:nvPicPr>
        <p:blipFill rotWithShape="1">
          <a:blip r:embed="rId5">
            <a:alphaModFix/>
          </a:blip>
          <a:srcRect b="0" l="0" r="0" t="0"/>
          <a:stretch/>
        </p:blipFill>
        <p:spPr>
          <a:xfrm>
            <a:off x="75656" y="4738874"/>
            <a:ext cx="1967287" cy="603782"/>
          </a:xfrm>
          <a:prstGeom prst="rect">
            <a:avLst/>
          </a:prstGeom>
          <a:noFill/>
          <a:ln>
            <a:noFill/>
          </a:ln>
        </p:spPr>
      </p:pic>
      <p:pic>
        <p:nvPicPr>
          <p:cNvPr id="365" name="Google Shape;365;ge333aed19d_0_73"/>
          <p:cNvPicPr preferRelativeResize="0"/>
          <p:nvPr/>
        </p:nvPicPr>
        <p:blipFill rotWithShape="1">
          <a:blip r:embed="rId6">
            <a:alphaModFix/>
          </a:blip>
          <a:srcRect b="0" l="0" r="0" t="0"/>
          <a:stretch/>
        </p:blipFill>
        <p:spPr>
          <a:xfrm>
            <a:off x="10953163" y="12"/>
            <a:ext cx="1238845" cy="9072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ge27b6e7a93_0_241"/>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371" name="Google Shape;371;ge27b6e7a93_0_241"/>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372" name="Google Shape;372;ge27b6e7a93_0_241"/>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373" name="Google Shape;373;ge27b6e7a93_0_241"/>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374" name="Google Shape;374;ge27b6e7a93_0_241"/>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375" name="Google Shape;375;ge27b6e7a93_0_241"/>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376" name="Google Shape;376;ge27b6e7a93_0_241"/>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377" name="Google Shape;377;ge27b6e7a93_0_241"/>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378" name="Google Shape;378;ge27b6e7a93_0_241"/>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379" name="Google Shape;379;ge27b6e7a93_0_241"/>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380" name="Google Shape;380;ge27b6e7a93_0_241"/>
          <p:cNvPicPr preferRelativeResize="0"/>
          <p:nvPr/>
        </p:nvPicPr>
        <p:blipFill rotWithShape="1">
          <a:blip r:embed="rId7">
            <a:alphaModFix/>
          </a:blip>
          <a:srcRect b="0" l="0" r="0" t="0"/>
          <a:stretch/>
        </p:blipFill>
        <p:spPr>
          <a:xfrm>
            <a:off x="202854" y="5582652"/>
            <a:ext cx="1631653" cy="1026692"/>
          </a:xfrm>
          <a:prstGeom prst="rect">
            <a:avLst/>
          </a:prstGeom>
          <a:noFill/>
          <a:ln>
            <a:noFill/>
          </a:ln>
        </p:spPr>
      </p:pic>
      <p:pic>
        <p:nvPicPr>
          <p:cNvPr id="381" name="Google Shape;381;ge27b6e7a93_0_241"/>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382" name="Google Shape;382;ge27b6e7a93_0_241"/>
          <p:cNvPicPr preferRelativeResize="0"/>
          <p:nvPr/>
        </p:nvPicPr>
        <p:blipFill rotWithShape="1">
          <a:blip r:embed="rId7">
            <a:alphaModFix/>
          </a:blip>
          <a:srcRect b="0" l="0" r="0" t="0"/>
          <a:stretch/>
        </p:blipFill>
        <p:spPr>
          <a:xfrm>
            <a:off x="42054" y="5762327"/>
            <a:ext cx="1631653" cy="1026692"/>
          </a:xfrm>
          <a:prstGeom prst="rect">
            <a:avLst/>
          </a:prstGeom>
          <a:noFill/>
          <a:ln>
            <a:noFill/>
          </a:ln>
        </p:spPr>
      </p:pic>
      <p:sp>
        <p:nvSpPr>
          <p:cNvPr id="383" name="Google Shape;383;ge27b6e7a93_0_241"/>
          <p:cNvSpPr txBox="1"/>
          <p:nvPr/>
        </p:nvSpPr>
        <p:spPr>
          <a:xfrm>
            <a:off x="153200" y="703025"/>
            <a:ext cx="67410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4600">
                <a:solidFill>
                  <a:schemeClr val="dk2"/>
                </a:solidFill>
                <a:latin typeface="Calibri"/>
                <a:ea typeface="Calibri"/>
                <a:cs typeface="Calibri"/>
                <a:sym typeface="Calibri"/>
              </a:rPr>
              <a:t>Tipos de operadores</a:t>
            </a:r>
            <a:endParaRPr b="1" sz="4600">
              <a:solidFill>
                <a:schemeClr val="dk2"/>
              </a:solidFill>
              <a:latin typeface="Calibri"/>
              <a:ea typeface="Calibri"/>
              <a:cs typeface="Calibri"/>
              <a:sym typeface="Calibri"/>
            </a:endParaRPr>
          </a:p>
        </p:txBody>
      </p:sp>
      <p:pic>
        <p:nvPicPr>
          <p:cNvPr id="384" name="Google Shape;384;ge27b6e7a93_0_241"/>
          <p:cNvPicPr preferRelativeResize="0"/>
          <p:nvPr/>
        </p:nvPicPr>
        <p:blipFill rotWithShape="1">
          <a:blip r:embed="rId8">
            <a:alphaModFix/>
          </a:blip>
          <a:srcRect b="0" l="0" r="0" t="0"/>
          <a:stretch/>
        </p:blipFill>
        <p:spPr>
          <a:xfrm>
            <a:off x="1834500" y="1595813"/>
            <a:ext cx="8782050" cy="451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ge27b6e7a93_0_221"/>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390" name="Google Shape;390;ge27b6e7a93_0_221"/>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391" name="Google Shape;391;ge27b6e7a93_0_221"/>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392" name="Google Shape;392;ge27b6e7a93_0_221"/>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393" name="Google Shape;393;ge27b6e7a93_0_221"/>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394" name="Google Shape;394;ge27b6e7a93_0_221"/>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395" name="Google Shape;395;ge27b6e7a93_0_221"/>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396" name="Google Shape;396;ge27b6e7a93_0_221"/>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397" name="Google Shape;397;ge27b6e7a93_0_221"/>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398" name="Google Shape;398;ge27b6e7a93_0_221"/>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399" name="Google Shape;399;ge27b6e7a93_0_221"/>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400" name="Google Shape;400;ge27b6e7a93_0_221"/>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401" name="Google Shape;401;ge27b6e7a93_0_221"/>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402" name="Google Shape;402;ge27b6e7a93_0_221"/>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403" name="Google Shape;403;ge27b6e7a93_0_221"/>
          <p:cNvSpPr txBox="1"/>
          <p:nvPr/>
        </p:nvSpPr>
        <p:spPr>
          <a:xfrm>
            <a:off x="752150" y="837800"/>
            <a:ext cx="47733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4600">
                <a:solidFill>
                  <a:schemeClr val="dk2"/>
                </a:solidFill>
                <a:latin typeface="Calibri"/>
                <a:ea typeface="Calibri"/>
                <a:cs typeface="Calibri"/>
                <a:sym typeface="Calibri"/>
              </a:rPr>
              <a:t>Tipos de datos</a:t>
            </a:r>
            <a:endParaRPr b="1" sz="4600">
              <a:solidFill>
                <a:schemeClr val="dk2"/>
              </a:solidFill>
              <a:latin typeface="Calibri"/>
              <a:ea typeface="Calibri"/>
              <a:cs typeface="Calibri"/>
              <a:sym typeface="Calibri"/>
            </a:endParaRPr>
          </a:p>
        </p:txBody>
      </p:sp>
      <p:pic>
        <p:nvPicPr>
          <p:cNvPr id="404" name="Google Shape;404;ge27b6e7a93_0_221"/>
          <p:cNvPicPr preferRelativeResize="0"/>
          <p:nvPr/>
        </p:nvPicPr>
        <p:blipFill>
          <a:blip r:embed="rId9">
            <a:alphaModFix/>
          </a:blip>
          <a:stretch>
            <a:fillRect/>
          </a:stretch>
        </p:blipFill>
        <p:spPr>
          <a:xfrm>
            <a:off x="4014925" y="1567382"/>
            <a:ext cx="6123676" cy="478367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ge27b6e7a93_0_1236"/>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410" name="Google Shape;410;ge27b6e7a93_0_1236"/>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411" name="Google Shape;411;ge27b6e7a93_0_1236"/>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412" name="Google Shape;412;ge27b6e7a93_0_1236"/>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413" name="Google Shape;413;ge27b6e7a93_0_1236"/>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414" name="Google Shape;414;ge27b6e7a93_0_1236"/>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415" name="Google Shape;415;ge27b6e7a93_0_1236"/>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416" name="Google Shape;416;ge27b6e7a93_0_1236"/>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417" name="Google Shape;417;ge27b6e7a93_0_1236"/>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418" name="Google Shape;418;ge27b6e7a93_0_1236"/>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419" name="Google Shape;419;ge27b6e7a93_0_1236"/>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420" name="Google Shape;420;ge27b6e7a93_0_1236"/>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421" name="Google Shape;421;ge27b6e7a93_0_1236"/>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422" name="Google Shape;422;ge27b6e7a93_0_1236"/>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423" name="Google Shape;423;ge27b6e7a93_0_1236"/>
          <p:cNvSpPr txBox="1"/>
          <p:nvPr/>
        </p:nvSpPr>
        <p:spPr>
          <a:xfrm>
            <a:off x="213100" y="987550"/>
            <a:ext cx="64503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4600">
                <a:solidFill>
                  <a:schemeClr val="dk2"/>
                </a:solidFill>
                <a:latin typeface="Calibri"/>
                <a:ea typeface="Calibri"/>
                <a:cs typeface="Calibri"/>
                <a:sym typeface="Calibri"/>
              </a:rPr>
              <a:t>Variables</a:t>
            </a:r>
            <a:endParaRPr b="1" sz="4600">
              <a:solidFill>
                <a:schemeClr val="dk2"/>
              </a:solidFill>
              <a:latin typeface="Calibri"/>
              <a:ea typeface="Calibri"/>
              <a:cs typeface="Calibri"/>
              <a:sym typeface="Calibri"/>
            </a:endParaRPr>
          </a:p>
        </p:txBody>
      </p:sp>
      <p:pic>
        <p:nvPicPr>
          <p:cNvPr id="424" name="Google Shape;424;ge27b6e7a93_0_1236"/>
          <p:cNvPicPr preferRelativeResize="0"/>
          <p:nvPr/>
        </p:nvPicPr>
        <p:blipFill>
          <a:blip r:embed="rId9">
            <a:alphaModFix/>
          </a:blip>
          <a:stretch>
            <a:fillRect/>
          </a:stretch>
        </p:blipFill>
        <p:spPr>
          <a:xfrm>
            <a:off x="8081974" y="2636550"/>
            <a:ext cx="3250125" cy="2703644"/>
          </a:xfrm>
          <a:prstGeom prst="rect">
            <a:avLst/>
          </a:prstGeom>
          <a:noFill/>
          <a:ln>
            <a:noFill/>
          </a:ln>
        </p:spPr>
      </p:pic>
      <p:pic>
        <p:nvPicPr>
          <p:cNvPr id="425" name="Google Shape;425;ge27b6e7a93_0_1236"/>
          <p:cNvPicPr preferRelativeResize="0"/>
          <p:nvPr/>
        </p:nvPicPr>
        <p:blipFill>
          <a:blip r:embed="rId10">
            <a:alphaModFix/>
          </a:blip>
          <a:stretch>
            <a:fillRect/>
          </a:stretch>
        </p:blipFill>
        <p:spPr>
          <a:xfrm>
            <a:off x="3485200" y="597600"/>
            <a:ext cx="4239738" cy="5995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ge333aed19d_0_41"/>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431" name="Google Shape;431;ge333aed19d_0_41"/>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432" name="Google Shape;432;ge333aed19d_0_41"/>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433" name="Google Shape;433;ge333aed19d_0_41"/>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434" name="Google Shape;434;ge333aed19d_0_41"/>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435" name="Google Shape;435;ge333aed19d_0_41"/>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436" name="Google Shape;436;ge333aed19d_0_41"/>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437" name="Google Shape;437;ge333aed19d_0_41"/>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438" name="Google Shape;438;ge333aed19d_0_41"/>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439" name="Google Shape;439;ge333aed19d_0_41"/>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440" name="Google Shape;440;ge333aed19d_0_41"/>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441" name="Google Shape;441;ge333aed19d_0_41"/>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442" name="Google Shape;442;ge333aed19d_0_41"/>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443" name="Google Shape;443;ge333aed19d_0_41"/>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444" name="Google Shape;444;ge333aed19d_0_41"/>
          <p:cNvSpPr txBox="1"/>
          <p:nvPr/>
        </p:nvSpPr>
        <p:spPr>
          <a:xfrm>
            <a:off x="213100" y="987550"/>
            <a:ext cx="64503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4600">
                <a:solidFill>
                  <a:schemeClr val="dk2"/>
                </a:solidFill>
                <a:latin typeface="Calibri"/>
                <a:ea typeface="Calibri"/>
                <a:cs typeface="Calibri"/>
                <a:sym typeface="Calibri"/>
              </a:rPr>
              <a:t>Funciones</a:t>
            </a:r>
            <a:endParaRPr b="1" sz="4600">
              <a:solidFill>
                <a:schemeClr val="dk2"/>
              </a:solidFill>
              <a:latin typeface="Calibri"/>
              <a:ea typeface="Calibri"/>
              <a:cs typeface="Calibri"/>
              <a:sym typeface="Calibri"/>
            </a:endParaRPr>
          </a:p>
        </p:txBody>
      </p:sp>
      <p:sp>
        <p:nvSpPr>
          <p:cNvPr id="445" name="Google Shape;445;ge333aed19d_0_41"/>
          <p:cNvSpPr txBox="1"/>
          <p:nvPr/>
        </p:nvSpPr>
        <p:spPr>
          <a:xfrm>
            <a:off x="3698525" y="2851575"/>
            <a:ext cx="70527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400"/>
              <a:buFont typeface="Arial"/>
              <a:buNone/>
            </a:pPr>
            <a:r>
              <a:rPr b="1" lang="es-AR" sz="2400">
                <a:solidFill>
                  <a:srgbClr val="1155CC"/>
                </a:solidFill>
              </a:rPr>
              <a:t>def </a:t>
            </a:r>
            <a:r>
              <a:rPr lang="es-AR" sz="2400">
                <a:solidFill>
                  <a:srgbClr val="E06666"/>
                </a:solidFill>
              </a:rPr>
              <a:t>nombre</a:t>
            </a:r>
            <a:r>
              <a:rPr lang="es-AR" sz="2400">
                <a:solidFill>
                  <a:srgbClr val="F6B26B"/>
                </a:solidFill>
              </a:rPr>
              <a:t>(parametro1, parametroN)</a:t>
            </a:r>
            <a:r>
              <a:rPr b="1" lang="es-AR" sz="2400">
                <a:solidFill>
                  <a:srgbClr val="1155CC"/>
                </a:solidFill>
              </a:rPr>
              <a:t>:</a:t>
            </a:r>
            <a:endParaRPr sz="2400">
              <a:solidFill>
                <a:schemeClr val="lt1"/>
              </a:solidFill>
            </a:endParaRPr>
          </a:p>
          <a:p>
            <a:pPr indent="0" lvl="0" marL="0" rtl="0" algn="l">
              <a:spcBef>
                <a:spcPts val="0"/>
              </a:spcBef>
              <a:spcAft>
                <a:spcPts val="0"/>
              </a:spcAft>
              <a:buClr>
                <a:schemeClr val="dk1"/>
              </a:buClr>
              <a:buSzPts val="2400"/>
              <a:buFont typeface="Arial"/>
              <a:buNone/>
            </a:pPr>
            <a:r>
              <a:t/>
            </a:r>
            <a:endParaRPr sz="2400">
              <a:solidFill>
                <a:schemeClr val="dk2"/>
              </a:solidFill>
            </a:endParaRPr>
          </a:p>
          <a:p>
            <a:pPr indent="0" lvl="0" marL="0" rtl="0" algn="l">
              <a:spcBef>
                <a:spcPts val="0"/>
              </a:spcBef>
              <a:spcAft>
                <a:spcPts val="0"/>
              </a:spcAft>
              <a:buClr>
                <a:schemeClr val="dk1"/>
              </a:buClr>
              <a:buSzPts val="2400"/>
              <a:buFont typeface="Arial"/>
              <a:buNone/>
            </a:pPr>
            <a:r>
              <a:rPr lang="es-AR" sz="2400">
                <a:solidFill>
                  <a:schemeClr val="dk2"/>
                </a:solidFill>
              </a:rPr>
              <a:t>	Instrucción1</a:t>
            </a:r>
            <a:endParaRPr sz="2400">
              <a:solidFill>
                <a:schemeClr val="dk2"/>
              </a:solidFill>
            </a:endParaRPr>
          </a:p>
          <a:p>
            <a:pPr indent="0" lvl="0" marL="0" rtl="0" algn="l">
              <a:spcBef>
                <a:spcPts val="0"/>
              </a:spcBef>
              <a:spcAft>
                <a:spcPts val="0"/>
              </a:spcAft>
              <a:buClr>
                <a:schemeClr val="dk1"/>
              </a:buClr>
              <a:buSzPts val="2400"/>
              <a:buFont typeface="Arial"/>
              <a:buNone/>
            </a:pPr>
            <a:r>
              <a:rPr lang="es-AR" sz="2400">
                <a:solidFill>
                  <a:schemeClr val="dk2"/>
                </a:solidFill>
              </a:rPr>
              <a:t>	Instrucción2</a:t>
            </a:r>
            <a:endParaRPr sz="2400">
              <a:solidFill>
                <a:schemeClr val="dk2"/>
              </a:solidFill>
            </a:endParaRPr>
          </a:p>
          <a:p>
            <a:pPr indent="0" lvl="0" marL="0" rtl="0" algn="l">
              <a:spcBef>
                <a:spcPts val="0"/>
              </a:spcBef>
              <a:spcAft>
                <a:spcPts val="0"/>
              </a:spcAft>
              <a:buClr>
                <a:schemeClr val="dk1"/>
              </a:buClr>
              <a:buSzPts val="2400"/>
              <a:buFont typeface="Arial"/>
              <a:buNone/>
            </a:pPr>
            <a:r>
              <a:rPr lang="es-AR" sz="2400">
                <a:solidFill>
                  <a:schemeClr val="dk2"/>
                </a:solidFill>
              </a:rPr>
              <a:t>	Instrucción3</a:t>
            </a:r>
            <a:endParaRPr sz="2400">
              <a:solidFill>
                <a:schemeClr val="dk2"/>
              </a:solidFill>
            </a:endParaRPr>
          </a:p>
          <a:p>
            <a:pPr indent="0" lvl="0" marL="0" rtl="0" algn="l">
              <a:spcBef>
                <a:spcPts val="0"/>
              </a:spcBef>
              <a:spcAft>
                <a:spcPts val="0"/>
              </a:spcAft>
              <a:buClr>
                <a:schemeClr val="dk1"/>
              </a:buClr>
              <a:buSzPts val="2400"/>
              <a:buFont typeface="Arial"/>
              <a:buNone/>
            </a:pPr>
            <a:r>
              <a:rPr lang="es-AR" sz="2400">
                <a:solidFill>
                  <a:schemeClr val="lt1"/>
                </a:solidFill>
              </a:rPr>
              <a:t>	</a:t>
            </a:r>
            <a:endParaRPr sz="2400">
              <a:solidFill>
                <a:schemeClr val="lt1"/>
              </a:solidFill>
            </a:endParaRPr>
          </a:p>
          <a:p>
            <a:pPr indent="0" lvl="0" marL="0" rtl="0" algn="l">
              <a:spcBef>
                <a:spcPts val="0"/>
              </a:spcBef>
              <a:spcAft>
                <a:spcPts val="0"/>
              </a:spcAft>
              <a:buClr>
                <a:schemeClr val="dk1"/>
              </a:buClr>
              <a:buSzPts val="2400"/>
              <a:buFont typeface="Arial"/>
              <a:buNone/>
            </a:pPr>
            <a:r>
              <a:rPr lang="es-AR" sz="2400">
                <a:solidFill>
                  <a:schemeClr val="lt1"/>
                </a:solidFill>
              </a:rPr>
              <a:t>	</a:t>
            </a:r>
            <a:r>
              <a:rPr b="1" lang="es-AR" sz="2400">
                <a:solidFill>
                  <a:srgbClr val="9900FF"/>
                </a:solidFill>
              </a:rPr>
              <a:t>return</a:t>
            </a:r>
            <a:r>
              <a:rPr b="1" lang="es-AR" sz="2400">
                <a:solidFill>
                  <a:schemeClr val="dk2"/>
                </a:solidFill>
              </a:rPr>
              <a:t> </a:t>
            </a:r>
            <a:r>
              <a:rPr lang="es-AR" sz="2400">
                <a:solidFill>
                  <a:schemeClr val="dk2"/>
                </a:solidFill>
              </a:rPr>
              <a:t>resultado</a:t>
            </a:r>
            <a:endParaRPr>
              <a:solidFill>
                <a:schemeClr val="dk2"/>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ge27b6e7a93_0_1254"/>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451" name="Google Shape;451;ge27b6e7a93_0_1254"/>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452" name="Google Shape;452;ge27b6e7a93_0_1254"/>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453" name="Google Shape;453;ge27b6e7a93_0_1254"/>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454" name="Google Shape;454;ge27b6e7a93_0_1254"/>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455" name="Google Shape;455;ge27b6e7a93_0_1254"/>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456" name="Google Shape;456;ge27b6e7a93_0_1254"/>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457" name="Google Shape;457;ge27b6e7a93_0_1254"/>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458" name="Google Shape;458;ge27b6e7a93_0_1254"/>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459" name="Google Shape;459;ge27b6e7a93_0_1254"/>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460" name="Google Shape;460;ge27b6e7a93_0_1254"/>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461" name="Google Shape;461;ge27b6e7a93_0_1254"/>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462" name="Google Shape;462;ge27b6e7a93_0_1254"/>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463" name="Google Shape;463;ge27b6e7a93_0_1254"/>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464" name="Google Shape;464;ge27b6e7a93_0_1254"/>
          <p:cNvSpPr txBox="1"/>
          <p:nvPr/>
        </p:nvSpPr>
        <p:spPr>
          <a:xfrm>
            <a:off x="213100" y="987550"/>
            <a:ext cx="64503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4600">
                <a:solidFill>
                  <a:schemeClr val="dk2"/>
                </a:solidFill>
                <a:latin typeface="Calibri"/>
                <a:ea typeface="Calibri"/>
                <a:cs typeface="Calibri"/>
                <a:sym typeface="Calibri"/>
              </a:rPr>
              <a:t>Librerías</a:t>
            </a:r>
            <a:endParaRPr b="1" sz="4600">
              <a:solidFill>
                <a:schemeClr val="dk2"/>
              </a:solidFill>
              <a:latin typeface="Calibri"/>
              <a:ea typeface="Calibri"/>
              <a:cs typeface="Calibri"/>
              <a:sym typeface="Calibri"/>
            </a:endParaRPr>
          </a:p>
        </p:txBody>
      </p:sp>
      <p:pic>
        <p:nvPicPr>
          <p:cNvPr id="465" name="Google Shape;465;ge27b6e7a93_0_1254"/>
          <p:cNvPicPr preferRelativeResize="0"/>
          <p:nvPr/>
        </p:nvPicPr>
        <p:blipFill>
          <a:blip r:embed="rId9">
            <a:alphaModFix/>
          </a:blip>
          <a:stretch>
            <a:fillRect/>
          </a:stretch>
        </p:blipFill>
        <p:spPr>
          <a:xfrm>
            <a:off x="8215600" y="2549788"/>
            <a:ext cx="1071575" cy="725100"/>
          </a:xfrm>
          <a:prstGeom prst="rect">
            <a:avLst/>
          </a:prstGeom>
          <a:noFill/>
          <a:ln>
            <a:noFill/>
          </a:ln>
        </p:spPr>
      </p:pic>
      <p:pic>
        <p:nvPicPr>
          <p:cNvPr id="466" name="Google Shape;466;ge27b6e7a93_0_1254"/>
          <p:cNvPicPr preferRelativeResize="0"/>
          <p:nvPr/>
        </p:nvPicPr>
        <p:blipFill rotWithShape="1">
          <a:blip r:embed="rId10">
            <a:alphaModFix/>
          </a:blip>
          <a:srcRect b="23578" l="7925" r="15866" t="48516"/>
          <a:stretch/>
        </p:blipFill>
        <p:spPr>
          <a:xfrm>
            <a:off x="3369900" y="2450625"/>
            <a:ext cx="4483626" cy="923425"/>
          </a:xfrm>
          <a:prstGeom prst="rect">
            <a:avLst/>
          </a:prstGeom>
          <a:noFill/>
          <a:ln>
            <a:noFill/>
          </a:ln>
        </p:spPr>
      </p:pic>
      <p:pic>
        <p:nvPicPr>
          <p:cNvPr id="467" name="Google Shape;467;ge27b6e7a93_0_1254"/>
          <p:cNvPicPr preferRelativeResize="0"/>
          <p:nvPr/>
        </p:nvPicPr>
        <p:blipFill rotWithShape="1">
          <a:blip r:embed="rId10">
            <a:alphaModFix/>
          </a:blip>
          <a:srcRect b="54442" l="7607" r="1829" t="23647"/>
          <a:stretch/>
        </p:blipFill>
        <p:spPr>
          <a:xfrm>
            <a:off x="4466625" y="3543100"/>
            <a:ext cx="5328176" cy="7250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ge27b6e7a93_0_1283"/>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473" name="Google Shape;473;ge27b6e7a93_0_1283"/>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474" name="Google Shape;474;ge27b6e7a93_0_1283"/>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475" name="Google Shape;475;ge27b6e7a93_0_1283"/>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476" name="Google Shape;476;ge27b6e7a93_0_1283"/>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477" name="Google Shape;477;ge27b6e7a93_0_1283"/>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478" name="Google Shape;478;ge27b6e7a93_0_1283"/>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479" name="Google Shape;479;ge27b6e7a93_0_1283"/>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480" name="Google Shape;480;ge27b6e7a93_0_1283"/>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481" name="Google Shape;481;ge27b6e7a93_0_1283"/>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482" name="Google Shape;482;ge27b6e7a93_0_1283"/>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483" name="Google Shape;483;ge27b6e7a93_0_1283"/>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484" name="Google Shape;484;ge27b6e7a93_0_1283"/>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485" name="Google Shape;485;ge27b6e7a93_0_1283"/>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486" name="Google Shape;486;ge27b6e7a93_0_1283"/>
          <p:cNvSpPr txBox="1"/>
          <p:nvPr/>
        </p:nvSpPr>
        <p:spPr>
          <a:xfrm>
            <a:off x="407750" y="1137275"/>
            <a:ext cx="83670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4600">
                <a:solidFill>
                  <a:schemeClr val="dk2"/>
                </a:solidFill>
                <a:latin typeface="Calibri"/>
                <a:ea typeface="Calibri"/>
                <a:cs typeface="Calibri"/>
                <a:sym typeface="Calibri"/>
              </a:rPr>
              <a:t>Introducción a Numpy</a:t>
            </a:r>
            <a:endParaRPr b="1" sz="4600">
              <a:solidFill>
                <a:schemeClr val="dk2"/>
              </a:solidFill>
              <a:latin typeface="Calibri"/>
              <a:ea typeface="Calibri"/>
              <a:cs typeface="Calibri"/>
              <a:sym typeface="Calibri"/>
            </a:endParaRPr>
          </a:p>
        </p:txBody>
      </p:sp>
      <p:sp>
        <p:nvSpPr>
          <p:cNvPr id="487" name="Google Shape;487;ge27b6e7a93_0_1283"/>
          <p:cNvSpPr txBox="1"/>
          <p:nvPr/>
        </p:nvSpPr>
        <p:spPr>
          <a:xfrm>
            <a:off x="2002325" y="2293238"/>
            <a:ext cx="8055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2600">
                <a:solidFill>
                  <a:schemeClr val="dk2"/>
                </a:solidFill>
                <a:latin typeface="Calibri"/>
                <a:ea typeface="Calibri"/>
                <a:cs typeface="Calibri"/>
                <a:sym typeface="Calibri"/>
              </a:rPr>
              <a:t>¿Por qué Numpy?</a:t>
            </a:r>
            <a:endParaRPr b="1" sz="2600">
              <a:solidFill>
                <a:schemeClr val="dk2"/>
              </a:solidFill>
              <a:latin typeface="Calibri"/>
              <a:ea typeface="Calibri"/>
              <a:cs typeface="Calibri"/>
              <a:sym typeface="Calibri"/>
            </a:endParaRPr>
          </a:p>
          <a:p>
            <a:pPr indent="0" lvl="0" marL="0" rtl="0" algn="l">
              <a:spcBef>
                <a:spcPts val="0"/>
              </a:spcBef>
              <a:spcAft>
                <a:spcPts val="0"/>
              </a:spcAft>
              <a:buNone/>
            </a:pPr>
            <a:r>
              <a:t/>
            </a:r>
            <a:endParaRPr>
              <a:solidFill>
                <a:schemeClr val="dk2"/>
              </a:solidFill>
              <a:latin typeface="Calibri"/>
              <a:ea typeface="Calibri"/>
              <a:cs typeface="Calibri"/>
              <a:sym typeface="Calibri"/>
            </a:endParaRPr>
          </a:p>
        </p:txBody>
      </p:sp>
      <p:sp>
        <p:nvSpPr>
          <p:cNvPr id="488" name="Google Shape;488;ge27b6e7a93_0_1283"/>
          <p:cNvSpPr txBox="1"/>
          <p:nvPr/>
        </p:nvSpPr>
        <p:spPr>
          <a:xfrm>
            <a:off x="2073950" y="3069625"/>
            <a:ext cx="64311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200"/>
              <a:buFont typeface="Arial"/>
              <a:buNone/>
            </a:pPr>
            <a:r>
              <a:rPr lang="es-AR" sz="1800">
                <a:solidFill>
                  <a:schemeClr val="dk2"/>
                </a:solidFill>
                <a:latin typeface="Calibri"/>
                <a:ea typeface="Calibri"/>
                <a:cs typeface="Calibri"/>
                <a:sym typeface="Calibri"/>
              </a:rPr>
              <a:t>NumPy nos provee de:</a:t>
            </a:r>
            <a:endParaRPr sz="1800">
              <a:solidFill>
                <a:schemeClr val="dk2"/>
              </a:solidFill>
              <a:latin typeface="Calibri"/>
              <a:ea typeface="Calibri"/>
              <a:cs typeface="Calibri"/>
              <a:sym typeface="Calibri"/>
            </a:endParaRPr>
          </a:p>
          <a:p>
            <a:pPr indent="-342900" lvl="0" marL="457200" rtl="0" algn="l">
              <a:spcBef>
                <a:spcPts val="0"/>
              </a:spcBef>
              <a:spcAft>
                <a:spcPts val="0"/>
              </a:spcAft>
              <a:buClr>
                <a:schemeClr val="dk2"/>
              </a:buClr>
              <a:buSzPts val="1800"/>
              <a:buFont typeface="Calibri"/>
              <a:buChar char="●"/>
            </a:pPr>
            <a:r>
              <a:rPr lang="es-AR" sz="1800">
                <a:solidFill>
                  <a:schemeClr val="dk2"/>
                </a:solidFill>
                <a:latin typeface="Calibri"/>
                <a:ea typeface="Calibri"/>
                <a:cs typeface="Calibri"/>
                <a:sym typeface="Calibri"/>
              </a:rPr>
              <a:t>Estructuras de datos</a:t>
            </a:r>
            <a:endParaRPr sz="1800">
              <a:solidFill>
                <a:schemeClr val="dk2"/>
              </a:solidFill>
              <a:latin typeface="Calibri"/>
              <a:ea typeface="Calibri"/>
              <a:cs typeface="Calibri"/>
              <a:sym typeface="Calibri"/>
            </a:endParaRPr>
          </a:p>
          <a:p>
            <a:pPr indent="-342900" lvl="0" marL="457200" rtl="0" algn="l">
              <a:spcBef>
                <a:spcPts val="0"/>
              </a:spcBef>
              <a:spcAft>
                <a:spcPts val="0"/>
              </a:spcAft>
              <a:buClr>
                <a:schemeClr val="dk2"/>
              </a:buClr>
              <a:buSzPts val="1800"/>
              <a:buFont typeface="Rubik"/>
              <a:buChar char="●"/>
            </a:pPr>
            <a:r>
              <a:rPr lang="es-AR" sz="1800">
                <a:solidFill>
                  <a:schemeClr val="dk2"/>
                </a:solidFill>
                <a:latin typeface="Calibri"/>
                <a:ea typeface="Calibri"/>
                <a:cs typeface="Calibri"/>
                <a:sym typeface="Calibri"/>
              </a:rPr>
              <a:t>Operaciones </a:t>
            </a:r>
            <a:r>
              <a:rPr b="1" lang="es-AR" sz="1800">
                <a:solidFill>
                  <a:schemeClr val="dk2"/>
                </a:solidFill>
                <a:latin typeface="Calibri"/>
                <a:ea typeface="Calibri"/>
                <a:cs typeface="Calibri"/>
                <a:sym typeface="Calibri"/>
              </a:rPr>
              <a:t>fáciles</a:t>
            </a:r>
            <a:r>
              <a:rPr lang="es-AR" sz="1800">
                <a:solidFill>
                  <a:schemeClr val="dk2"/>
                </a:solidFill>
                <a:latin typeface="Calibri"/>
                <a:ea typeface="Calibri"/>
                <a:cs typeface="Calibri"/>
                <a:sym typeface="Calibri"/>
              </a:rPr>
              <a:t> y </a:t>
            </a:r>
            <a:r>
              <a:rPr b="1" lang="es-AR" sz="1800">
                <a:solidFill>
                  <a:schemeClr val="dk2"/>
                </a:solidFill>
                <a:latin typeface="Calibri"/>
                <a:ea typeface="Calibri"/>
                <a:cs typeface="Calibri"/>
                <a:sym typeface="Calibri"/>
              </a:rPr>
              <a:t>eficientes</a:t>
            </a:r>
            <a:r>
              <a:rPr lang="es-AR" sz="1800">
                <a:solidFill>
                  <a:schemeClr val="dk2"/>
                </a:solidFill>
                <a:latin typeface="Calibri"/>
                <a:ea typeface="Calibri"/>
                <a:cs typeface="Calibri"/>
                <a:sym typeface="Calibri"/>
              </a:rPr>
              <a:t> sobre datos</a:t>
            </a:r>
            <a:endParaRPr sz="1800">
              <a:solidFill>
                <a:schemeClr val="dk2"/>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t/>
            </a:r>
            <a:endParaRPr sz="1800">
              <a:solidFill>
                <a:schemeClr val="dk2"/>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489" name="Google Shape;489;ge27b6e7a93_0_1283"/>
          <p:cNvPicPr preferRelativeResize="0"/>
          <p:nvPr/>
        </p:nvPicPr>
        <p:blipFill>
          <a:blip r:embed="rId9">
            <a:alphaModFix/>
          </a:blip>
          <a:stretch>
            <a:fillRect/>
          </a:stretch>
        </p:blipFill>
        <p:spPr>
          <a:xfrm>
            <a:off x="7346001" y="2293250"/>
            <a:ext cx="1428750" cy="647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3"/>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103" name="Google Shape;103;p3"/>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104" name="Google Shape;104;p3"/>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105" name="Google Shape;105;p3"/>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106" name="Google Shape;106;p3"/>
          <p:cNvPicPr preferRelativeResize="0"/>
          <p:nvPr/>
        </p:nvPicPr>
        <p:blipFill rotWithShape="1">
          <a:blip r:embed="rId3">
            <a:alphaModFix/>
          </a:blip>
          <a:srcRect b="0" l="0" r="0" t="0"/>
          <a:stretch/>
        </p:blipFill>
        <p:spPr>
          <a:xfrm flipH="1" rot="10800000">
            <a:off x="8149388" y="0"/>
            <a:ext cx="2037347" cy="597612"/>
          </a:xfrm>
          <a:prstGeom prst="rect">
            <a:avLst/>
          </a:prstGeom>
          <a:noFill/>
          <a:ln>
            <a:noFill/>
          </a:ln>
        </p:spPr>
      </p:pic>
      <p:pic>
        <p:nvPicPr>
          <p:cNvPr id="107" name="Google Shape;107;p3"/>
          <p:cNvPicPr preferRelativeResize="0"/>
          <p:nvPr/>
        </p:nvPicPr>
        <p:blipFill rotWithShape="1">
          <a:blip r:embed="rId3">
            <a:alphaModFix/>
          </a:blip>
          <a:srcRect b="0" l="0" r="0" t="0"/>
          <a:stretch/>
        </p:blipFill>
        <p:spPr>
          <a:xfrm flipH="1" rot="10800000">
            <a:off x="10138612" y="0"/>
            <a:ext cx="2037347" cy="597612"/>
          </a:xfrm>
          <a:prstGeom prst="rect">
            <a:avLst/>
          </a:prstGeom>
          <a:noFill/>
          <a:ln>
            <a:noFill/>
          </a:ln>
        </p:spPr>
      </p:pic>
      <p:pic>
        <p:nvPicPr>
          <p:cNvPr id="108" name="Google Shape;108;p3"/>
          <p:cNvPicPr preferRelativeResize="0"/>
          <p:nvPr/>
        </p:nvPicPr>
        <p:blipFill rotWithShape="1">
          <a:blip r:embed="rId4">
            <a:alphaModFix/>
          </a:blip>
          <a:srcRect b="0" l="0" r="0" t="0"/>
          <a:stretch/>
        </p:blipFill>
        <p:spPr>
          <a:xfrm>
            <a:off x="10937113" y="597612"/>
            <a:ext cx="1238846" cy="907219"/>
          </a:xfrm>
          <a:prstGeom prst="rect">
            <a:avLst/>
          </a:prstGeom>
          <a:noFill/>
          <a:ln>
            <a:noFill/>
          </a:ln>
        </p:spPr>
      </p:pic>
      <p:pic>
        <p:nvPicPr>
          <p:cNvPr id="109" name="Google Shape;109;p3"/>
          <p:cNvPicPr preferRelativeResize="0"/>
          <p:nvPr/>
        </p:nvPicPr>
        <p:blipFill rotWithShape="1">
          <a:blip r:embed="rId5">
            <a:alphaModFix/>
          </a:blip>
          <a:srcRect b="0" l="0" r="0" t="0"/>
          <a:stretch/>
        </p:blipFill>
        <p:spPr>
          <a:xfrm>
            <a:off x="0" y="6721642"/>
            <a:ext cx="12192000" cy="136358"/>
          </a:xfrm>
          <a:prstGeom prst="rect">
            <a:avLst/>
          </a:prstGeom>
          <a:noFill/>
          <a:ln>
            <a:noFill/>
          </a:ln>
        </p:spPr>
      </p:pic>
      <p:pic>
        <p:nvPicPr>
          <p:cNvPr id="110" name="Google Shape;110;p3"/>
          <p:cNvPicPr preferRelativeResize="0"/>
          <p:nvPr/>
        </p:nvPicPr>
        <p:blipFill rotWithShape="1">
          <a:blip r:embed="rId6">
            <a:alphaModFix/>
          </a:blip>
          <a:srcRect b="0" l="0" r="0" t="0"/>
          <a:stretch/>
        </p:blipFill>
        <p:spPr>
          <a:xfrm>
            <a:off x="-1" y="6593304"/>
            <a:ext cx="12192000" cy="128337"/>
          </a:xfrm>
          <a:prstGeom prst="rect">
            <a:avLst/>
          </a:prstGeom>
          <a:noFill/>
          <a:ln>
            <a:noFill/>
          </a:ln>
        </p:spPr>
      </p:pic>
      <p:pic>
        <p:nvPicPr>
          <p:cNvPr id="111" name="Google Shape;111;p3"/>
          <p:cNvPicPr preferRelativeResize="0"/>
          <p:nvPr/>
        </p:nvPicPr>
        <p:blipFill rotWithShape="1">
          <a:blip r:embed="rId7">
            <a:alphaModFix/>
          </a:blip>
          <a:srcRect b="0" l="0" r="0" t="0"/>
          <a:stretch/>
        </p:blipFill>
        <p:spPr>
          <a:xfrm>
            <a:off x="42057" y="4916905"/>
            <a:ext cx="1631651" cy="1026694"/>
          </a:xfrm>
          <a:prstGeom prst="rect">
            <a:avLst/>
          </a:prstGeom>
          <a:noFill/>
          <a:ln>
            <a:noFill/>
          </a:ln>
        </p:spPr>
      </p:pic>
      <p:pic>
        <p:nvPicPr>
          <p:cNvPr id="112" name="Google Shape;112;p3"/>
          <p:cNvPicPr preferRelativeResize="0"/>
          <p:nvPr/>
        </p:nvPicPr>
        <p:blipFill rotWithShape="1">
          <a:blip r:embed="rId7">
            <a:alphaModFix/>
          </a:blip>
          <a:srcRect b="0" l="0" r="0" t="0"/>
          <a:stretch/>
        </p:blipFill>
        <p:spPr>
          <a:xfrm>
            <a:off x="-112296" y="5430252"/>
            <a:ext cx="1631651" cy="1026694"/>
          </a:xfrm>
          <a:prstGeom prst="rect">
            <a:avLst/>
          </a:prstGeom>
          <a:noFill/>
          <a:ln>
            <a:noFill/>
          </a:ln>
        </p:spPr>
      </p:pic>
      <p:pic>
        <p:nvPicPr>
          <p:cNvPr id="113" name="Google Shape;113;p3"/>
          <p:cNvPicPr preferRelativeResize="0"/>
          <p:nvPr/>
        </p:nvPicPr>
        <p:blipFill rotWithShape="1">
          <a:blip r:embed="rId7">
            <a:alphaModFix/>
          </a:blip>
          <a:srcRect b="0" l="0" r="0" t="0"/>
          <a:stretch/>
        </p:blipFill>
        <p:spPr>
          <a:xfrm>
            <a:off x="1018673" y="5566609"/>
            <a:ext cx="1631651" cy="1026694"/>
          </a:xfrm>
          <a:prstGeom prst="rect">
            <a:avLst/>
          </a:prstGeom>
          <a:noFill/>
          <a:ln>
            <a:noFill/>
          </a:ln>
        </p:spPr>
      </p:pic>
      <p:pic>
        <p:nvPicPr>
          <p:cNvPr id="114" name="Google Shape;114;p3"/>
          <p:cNvPicPr preferRelativeResize="0"/>
          <p:nvPr/>
        </p:nvPicPr>
        <p:blipFill rotWithShape="1">
          <a:blip r:embed="rId7">
            <a:alphaModFix/>
          </a:blip>
          <a:srcRect b="0" l="0" r="0" t="0"/>
          <a:stretch/>
        </p:blipFill>
        <p:spPr>
          <a:xfrm>
            <a:off x="40104" y="5582652"/>
            <a:ext cx="1631651" cy="1026694"/>
          </a:xfrm>
          <a:prstGeom prst="rect">
            <a:avLst/>
          </a:prstGeom>
          <a:noFill/>
          <a:ln>
            <a:noFill/>
          </a:ln>
        </p:spPr>
      </p:pic>
      <p:pic>
        <p:nvPicPr>
          <p:cNvPr id="115" name="Google Shape;115;p3"/>
          <p:cNvPicPr preferRelativeResize="0"/>
          <p:nvPr/>
        </p:nvPicPr>
        <p:blipFill rotWithShape="1">
          <a:blip r:embed="rId8">
            <a:alphaModFix/>
          </a:blip>
          <a:srcRect b="0" l="0" r="0" t="0"/>
          <a:stretch/>
        </p:blipFill>
        <p:spPr>
          <a:xfrm>
            <a:off x="35031" y="4789274"/>
            <a:ext cx="1967284" cy="603782"/>
          </a:xfrm>
          <a:prstGeom prst="rect">
            <a:avLst/>
          </a:prstGeom>
          <a:noFill/>
          <a:ln>
            <a:noFill/>
          </a:ln>
        </p:spPr>
      </p:pic>
      <p:pic>
        <p:nvPicPr>
          <p:cNvPr id="116" name="Google Shape;116;p3"/>
          <p:cNvPicPr preferRelativeResize="0"/>
          <p:nvPr/>
        </p:nvPicPr>
        <p:blipFill>
          <a:blip r:embed="rId9">
            <a:alphaModFix/>
          </a:blip>
          <a:stretch>
            <a:fillRect/>
          </a:stretch>
        </p:blipFill>
        <p:spPr>
          <a:xfrm>
            <a:off x="7176424" y="1701757"/>
            <a:ext cx="2444324" cy="2444349"/>
          </a:xfrm>
          <a:prstGeom prst="rect">
            <a:avLst/>
          </a:prstGeom>
          <a:noFill/>
          <a:ln>
            <a:noFill/>
          </a:ln>
        </p:spPr>
      </p:pic>
      <p:sp>
        <p:nvSpPr>
          <p:cNvPr id="117" name="Google Shape;117;p3"/>
          <p:cNvSpPr txBox="1"/>
          <p:nvPr/>
        </p:nvSpPr>
        <p:spPr>
          <a:xfrm>
            <a:off x="6240750" y="4408975"/>
            <a:ext cx="4522500" cy="9072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ctr">
              <a:spcBef>
                <a:spcPts val="0"/>
              </a:spcBef>
              <a:spcAft>
                <a:spcPts val="0"/>
              </a:spcAft>
              <a:buClr>
                <a:schemeClr val="dk1"/>
              </a:buClr>
              <a:buSzPts val="275"/>
              <a:buFont typeface="Arial"/>
              <a:buNone/>
            </a:pPr>
            <a:r>
              <a:rPr b="1" lang="es-AR" sz="7100">
                <a:solidFill>
                  <a:schemeClr val="dk2"/>
                </a:solidFill>
                <a:latin typeface="Calibri"/>
                <a:ea typeface="Calibri"/>
                <a:cs typeface="Calibri"/>
                <a:sym typeface="Calibri"/>
              </a:rPr>
              <a:t>Analista de información estadística </a:t>
            </a:r>
            <a:endParaRPr b="1" sz="7100">
              <a:solidFill>
                <a:schemeClr val="dk2"/>
              </a:solidFill>
              <a:latin typeface="Calibri"/>
              <a:ea typeface="Calibri"/>
              <a:cs typeface="Calibri"/>
              <a:sym typeface="Calibri"/>
            </a:endParaRPr>
          </a:p>
          <a:p>
            <a:pPr indent="0" lvl="0" marL="0" rtl="0" algn="ctr">
              <a:spcBef>
                <a:spcPts val="0"/>
              </a:spcBef>
              <a:spcAft>
                <a:spcPts val="0"/>
              </a:spcAft>
              <a:buClr>
                <a:schemeClr val="dk1"/>
              </a:buClr>
              <a:buSzPts val="275"/>
              <a:buFont typeface="Arial"/>
              <a:buNone/>
            </a:pPr>
            <a:r>
              <a:rPr b="1" lang="es-AR" sz="7100">
                <a:solidFill>
                  <a:schemeClr val="dk2"/>
                </a:solidFill>
                <a:latin typeface="Calibri"/>
                <a:ea typeface="Calibri"/>
                <a:cs typeface="Calibri"/>
                <a:sym typeface="Calibri"/>
              </a:rPr>
              <a:t>GCBA</a:t>
            </a:r>
            <a:endParaRPr b="1" sz="7100">
              <a:solidFill>
                <a:schemeClr val="dk2"/>
              </a:solidFill>
              <a:latin typeface="Calibri"/>
              <a:ea typeface="Calibri"/>
              <a:cs typeface="Calibri"/>
              <a:sym typeface="Calibri"/>
            </a:endParaRPr>
          </a:p>
          <a:p>
            <a:pPr indent="0" lvl="0" marL="0" rtl="0" algn="ctr">
              <a:spcBef>
                <a:spcPts val="0"/>
              </a:spcBef>
              <a:spcAft>
                <a:spcPts val="0"/>
              </a:spcAft>
              <a:buClr>
                <a:schemeClr val="dk1"/>
              </a:buClr>
              <a:buSzPts val="275"/>
              <a:buFont typeface="Arial"/>
              <a:buNone/>
            </a:pPr>
            <a:r>
              <a:rPr lang="es-AR" sz="7100">
                <a:solidFill>
                  <a:schemeClr val="dk2"/>
                </a:solidFill>
                <a:latin typeface="Calibri"/>
                <a:ea typeface="Calibri"/>
                <a:cs typeface="Calibri"/>
                <a:sym typeface="Calibri"/>
              </a:rPr>
              <a:t>Mentora Espacio Instrumenta</a:t>
            </a:r>
            <a:endParaRPr sz="7100">
              <a:solidFill>
                <a:schemeClr val="dk2"/>
              </a:solidFill>
              <a:latin typeface="Calibri"/>
              <a:ea typeface="Calibri"/>
              <a:cs typeface="Calibri"/>
              <a:sym typeface="Calibri"/>
            </a:endParaRPr>
          </a:p>
          <a:p>
            <a:pPr indent="0" lvl="0" marL="0" rtl="0" algn="ctr">
              <a:spcBef>
                <a:spcPts val="0"/>
              </a:spcBef>
              <a:spcAft>
                <a:spcPts val="0"/>
              </a:spcAft>
              <a:buClr>
                <a:schemeClr val="dk1"/>
              </a:buClr>
              <a:buSzPct val="32140"/>
              <a:buFont typeface="Arial"/>
              <a:buNone/>
            </a:pPr>
            <a:r>
              <a:t/>
            </a:r>
            <a:endParaRPr sz="3422">
              <a:solidFill>
                <a:schemeClr val="dk2"/>
              </a:solidFill>
              <a:latin typeface="Calibri"/>
              <a:ea typeface="Calibri"/>
              <a:cs typeface="Calibri"/>
              <a:sym typeface="Calibri"/>
            </a:endParaRPr>
          </a:p>
          <a:p>
            <a:pPr indent="0" lvl="0" marL="0" rtl="0" algn="l">
              <a:spcBef>
                <a:spcPts val="0"/>
              </a:spcBef>
              <a:spcAft>
                <a:spcPts val="0"/>
              </a:spcAft>
              <a:buClr>
                <a:schemeClr val="dk1"/>
              </a:buClr>
              <a:buSzPct val="30555"/>
              <a:buFont typeface="Arial"/>
              <a:buNone/>
            </a:pPr>
            <a:r>
              <a:t/>
            </a:r>
            <a:endParaRPr sz="3600">
              <a:solidFill>
                <a:schemeClr val="dk2"/>
              </a:solidFill>
              <a:latin typeface="Calibri"/>
              <a:ea typeface="Calibri"/>
              <a:cs typeface="Calibri"/>
              <a:sym typeface="Calibri"/>
            </a:endParaRPr>
          </a:p>
          <a:p>
            <a:pPr indent="0" lvl="0" marL="0" rtl="0" algn="l">
              <a:spcBef>
                <a:spcPts val="0"/>
              </a:spcBef>
              <a:spcAft>
                <a:spcPts val="0"/>
              </a:spcAft>
              <a:buNone/>
            </a:pPr>
            <a:r>
              <a:t/>
            </a:r>
            <a:endParaRPr b="1" sz="4500">
              <a:solidFill>
                <a:schemeClr val="dk2"/>
              </a:solidFill>
              <a:latin typeface="Calibri"/>
              <a:ea typeface="Calibri"/>
              <a:cs typeface="Calibri"/>
              <a:sym typeface="Calibri"/>
            </a:endParaRPr>
          </a:p>
        </p:txBody>
      </p:sp>
      <p:pic>
        <p:nvPicPr>
          <p:cNvPr id="118" name="Google Shape;118;p3"/>
          <p:cNvPicPr preferRelativeResize="0"/>
          <p:nvPr/>
        </p:nvPicPr>
        <p:blipFill>
          <a:blip r:embed="rId10">
            <a:alphaModFix/>
          </a:blip>
          <a:stretch>
            <a:fillRect/>
          </a:stretch>
        </p:blipFill>
        <p:spPr>
          <a:xfrm>
            <a:off x="7279425" y="5427176"/>
            <a:ext cx="688625" cy="688625"/>
          </a:xfrm>
          <a:prstGeom prst="rect">
            <a:avLst/>
          </a:prstGeom>
          <a:noFill/>
          <a:ln>
            <a:noFill/>
          </a:ln>
        </p:spPr>
      </p:pic>
      <p:pic>
        <p:nvPicPr>
          <p:cNvPr id="119" name="Google Shape;119;p3"/>
          <p:cNvPicPr preferRelativeResize="0"/>
          <p:nvPr/>
        </p:nvPicPr>
        <p:blipFill>
          <a:blip r:embed="rId11">
            <a:alphaModFix/>
          </a:blip>
          <a:stretch>
            <a:fillRect/>
          </a:stretch>
        </p:blipFill>
        <p:spPr>
          <a:xfrm>
            <a:off x="9336001" y="5427170"/>
            <a:ext cx="688625" cy="688641"/>
          </a:xfrm>
          <a:prstGeom prst="rect">
            <a:avLst/>
          </a:prstGeom>
          <a:noFill/>
          <a:ln>
            <a:noFill/>
          </a:ln>
        </p:spPr>
      </p:pic>
      <p:pic>
        <p:nvPicPr>
          <p:cNvPr id="120" name="Google Shape;120;p3"/>
          <p:cNvPicPr preferRelativeResize="0"/>
          <p:nvPr/>
        </p:nvPicPr>
        <p:blipFill>
          <a:blip r:embed="rId12">
            <a:alphaModFix/>
          </a:blip>
          <a:stretch>
            <a:fillRect/>
          </a:stretch>
        </p:blipFill>
        <p:spPr>
          <a:xfrm>
            <a:off x="8198973" y="5294303"/>
            <a:ext cx="907182" cy="907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ge35c393640_0_0"/>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495" name="Google Shape;495;ge35c393640_0_0"/>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496" name="Google Shape;496;ge35c393640_0_0"/>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497" name="Google Shape;497;ge35c393640_0_0"/>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498" name="Google Shape;498;ge35c393640_0_0"/>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499" name="Google Shape;499;ge35c393640_0_0"/>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500" name="Google Shape;500;ge35c393640_0_0"/>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501" name="Google Shape;501;ge35c393640_0_0"/>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502" name="Google Shape;502;ge35c393640_0_0"/>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503" name="Google Shape;503;ge35c393640_0_0"/>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504" name="Google Shape;504;ge35c393640_0_0"/>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505" name="Google Shape;505;ge35c393640_0_0"/>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506" name="Google Shape;506;ge35c393640_0_0"/>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507" name="Google Shape;507;ge35c393640_0_0"/>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508" name="Google Shape;508;ge35c393640_0_0"/>
          <p:cNvSpPr txBox="1"/>
          <p:nvPr/>
        </p:nvSpPr>
        <p:spPr>
          <a:xfrm>
            <a:off x="1568525" y="2643725"/>
            <a:ext cx="83670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4600">
                <a:solidFill>
                  <a:schemeClr val="dk2"/>
                </a:solidFill>
                <a:latin typeface="Calibri"/>
                <a:ea typeface="Calibri"/>
                <a:cs typeface="Calibri"/>
                <a:sym typeface="Calibri"/>
              </a:rPr>
              <a:t>¿Jugamos?</a:t>
            </a:r>
            <a:endParaRPr b="1" sz="4600">
              <a:solidFill>
                <a:schemeClr val="dk2"/>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ge35c393640_0_20"/>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514" name="Google Shape;514;ge35c393640_0_20"/>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515" name="Google Shape;515;ge35c393640_0_20"/>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516" name="Google Shape;516;ge35c393640_0_20"/>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517" name="Google Shape;517;ge35c393640_0_20"/>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518" name="Google Shape;518;ge35c393640_0_20"/>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519" name="Google Shape;519;ge35c393640_0_20"/>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520" name="Google Shape;520;ge35c393640_0_20"/>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521" name="Google Shape;521;ge35c393640_0_20"/>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522" name="Google Shape;522;ge35c393640_0_20"/>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523" name="Google Shape;523;ge35c393640_0_20"/>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524" name="Google Shape;524;ge35c393640_0_20"/>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525" name="Google Shape;525;ge35c393640_0_20"/>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526" name="Google Shape;526;ge35c393640_0_20"/>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527" name="Google Shape;527;ge35c393640_0_20"/>
          <p:cNvSpPr txBox="1"/>
          <p:nvPr/>
        </p:nvSpPr>
        <p:spPr>
          <a:xfrm>
            <a:off x="1568525" y="2643725"/>
            <a:ext cx="83670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4600">
                <a:solidFill>
                  <a:schemeClr val="dk2"/>
                </a:solidFill>
                <a:latin typeface="Calibri"/>
                <a:ea typeface="Calibri"/>
                <a:cs typeface="Calibri"/>
                <a:sym typeface="Calibri"/>
              </a:rPr>
              <a:t>Break </a:t>
            </a:r>
            <a:r>
              <a:rPr b="1" lang="es-AR" sz="3000">
                <a:solidFill>
                  <a:schemeClr val="dk2"/>
                </a:solidFill>
                <a:latin typeface="Calibri"/>
                <a:ea typeface="Calibri"/>
                <a:cs typeface="Calibri"/>
                <a:sym typeface="Calibri"/>
              </a:rPr>
              <a:t>(10 minutos)</a:t>
            </a:r>
            <a:endParaRPr b="1" sz="3000">
              <a:solidFill>
                <a:schemeClr val="dk2"/>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ge333aed19d_0_0"/>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533" name="Google Shape;533;ge333aed19d_0_0"/>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534" name="Google Shape;534;ge333aed19d_0_0"/>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535" name="Google Shape;535;ge333aed19d_0_0"/>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536" name="Google Shape;536;ge333aed19d_0_0"/>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537" name="Google Shape;537;ge333aed19d_0_0"/>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538" name="Google Shape;538;ge333aed19d_0_0"/>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539" name="Google Shape;539;ge333aed19d_0_0"/>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540" name="Google Shape;540;ge333aed19d_0_0"/>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541" name="Google Shape;541;ge333aed19d_0_0"/>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542" name="Google Shape;542;ge333aed19d_0_0"/>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543" name="Google Shape;543;ge333aed19d_0_0"/>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544" name="Google Shape;544;ge333aed19d_0_0"/>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545" name="Google Shape;545;ge333aed19d_0_0"/>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546" name="Google Shape;546;ge333aed19d_0_0"/>
          <p:cNvSpPr txBox="1"/>
          <p:nvPr/>
        </p:nvSpPr>
        <p:spPr>
          <a:xfrm>
            <a:off x="577325" y="1176175"/>
            <a:ext cx="55974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4600">
                <a:solidFill>
                  <a:schemeClr val="dk2"/>
                </a:solidFill>
                <a:latin typeface="Calibri"/>
                <a:ea typeface="Calibri"/>
                <a:cs typeface="Calibri"/>
                <a:sym typeface="Calibri"/>
              </a:rPr>
              <a:t>Google Colaboratory</a:t>
            </a:r>
            <a:endParaRPr b="1" sz="4600">
              <a:solidFill>
                <a:schemeClr val="dk2"/>
              </a:solidFill>
              <a:latin typeface="Calibri"/>
              <a:ea typeface="Calibri"/>
              <a:cs typeface="Calibri"/>
              <a:sym typeface="Calibri"/>
            </a:endParaRPr>
          </a:p>
        </p:txBody>
      </p:sp>
      <p:pic>
        <p:nvPicPr>
          <p:cNvPr id="547" name="Google Shape;547;ge333aed19d_0_0"/>
          <p:cNvPicPr preferRelativeResize="0"/>
          <p:nvPr/>
        </p:nvPicPr>
        <p:blipFill>
          <a:blip r:embed="rId9">
            <a:alphaModFix/>
          </a:blip>
          <a:stretch>
            <a:fillRect/>
          </a:stretch>
        </p:blipFill>
        <p:spPr>
          <a:xfrm>
            <a:off x="152400" y="2221375"/>
            <a:ext cx="11887199" cy="190921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ge333aed19d_0_80"/>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553" name="Google Shape;553;ge333aed19d_0_80"/>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554" name="Google Shape;554;ge333aed19d_0_80"/>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555" name="Google Shape;555;ge333aed19d_0_80"/>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556" name="Google Shape;556;ge333aed19d_0_80"/>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557" name="Google Shape;557;ge333aed19d_0_80"/>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558" name="Google Shape;558;ge333aed19d_0_80"/>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559" name="Google Shape;559;ge333aed19d_0_80"/>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560" name="Google Shape;560;ge333aed19d_0_80"/>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561" name="Google Shape;561;ge333aed19d_0_80"/>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562" name="Google Shape;562;ge333aed19d_0_80"/>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563" name="Google Shape;563;ge333aed19d_0_80"/>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564" name="Google Shape;564;ge333aed19d_0_80"/>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565" name="Google Shape;565;ge333aed19d_0_80"/>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566" name="Google Shape;566;ge333aed19d_0_80"/>
          <p:cNvSpPr txBox="1"/>
          <p:nvPr/>
        </p:nvSpPr>
        <p:spPr>
          <a:xfrm>
            <a:off x="1018675" y="1257075"/>
            <a:ext cx="28758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4600">
                <a:solidFill>
                  <a:schemeClr val="dk2"/>
                </a:solidFill>
                <a:latin typeface="Calibri"/>
                <a:ea typeface="Calibri"/>
                <a:cs typeface="Calibri"/>
                <a:sym typeface="Calibri"/>
              </a:rPr>
              <a:t>Python</a:t>
            </a:r>
            <a:endParaRPr b="1" sz="4600">
              <a:solidFill>
                <a:schemeClr val="dk2"/>
              </a:solidFill>
              <a:latin typeface="Calibri"/>
              <a:ea typeface="Calibri"/>
              <a:cs typeface="Calibri"/>
              <a:sym typeface="Calibri"/>
            </a:endParaRPr>
          </a:p>
        </p:txBody>
      </p:sp>
      <p:pic>
        <p:nvPicPr>
          <p:cNvPr id="567" name="Google Shape;567;ge333aed19d_0_80"/>
          <p:cNvPicPr preferRelativeResize="0"/>
          <p:nvPr/>
        </p:nvPicPr>
        <p:blipFill>
          <a:blip r:embed="rId9">
            <a:alphaModFix/>
          </a:blip>
          <a:stretch>
            <a:fillRect/>
          </a:stretch>
        </p:blipFill>
        <p:spPr>
          <a:xfrm>
            <a:off x="3994100" y="2200349"/>
            <a:ext cx="2995425" cy="3192700"/>
          </a:xfrm>
          <a:prstGeom prst="rect">
            <a:avLst/>
          </a:prstGeom>
          <a:noFill/>
          <a:ln>
            <a:noFill/>
          </a:ln>
        </p:spPr>
      </p:pic>
      <p:pic>
        <p:nvPicPr>
          <p:cNvPr id="568" name="Google Shape;568;ge333aed19d_0_80"/>
          <p:cNvPicPr preferRelativeResize="0"/>
          <p:nvPr/>
        </p:nvPicPr>
        <p:blipFill>
          <a:blip r:embed="rId10">
            <a:alphaModFix/>
          </a:blip>
          <a:stretch>
            <a:fillRect/>
          </a:stretch>
        </p:blipFill>
        <p:spPr>
          <a:xfrm>
            <a:off x="9399325" y="2857151"/>
            <a:ext cx="1879100" cy="1879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ge333aed19d_0_130"/>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574" name="Google Shape;574;ge333aed19d_0_130"/>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575" name="Google Shape;575;ge333aed19d_0_130"/>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576" name="Google Shape;576;ge333aed19d_0_130"/>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577" name="Google Shape;577;ge333aed19d_0_130"/>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578" name="Google Shape;578;ge333aed19d_0_130"/>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579" name="Google Shape;579;ge333aed19d_0_130"/>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580" name="Google Shape;580;ge333aed19d_0_130"/>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581" name="Google Shape;581;ge333aed19d_0_130"/>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582" name="Google Shape;582;ge333aed19d_0_130"/>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583" name="Google Shape;583;ge333aed19d_0_130"/>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584" name="Google Shape;584;ge333aed19d_0_130"/>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585" name="Google Shape;585;ge333aed19d_0_130"/>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586" name="Google Shape;586;ge333aed19d_0_130"/>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587" name="Google Shape;587;ge333aed19d_0_130"/>
          <p:cNvSpPr txBox="1"/>
          <p:nvPr/>
        </p:nvSpPr>
        <p:spPr>
          <a:xfrm>
            <a:off x="4196125" y="2694550"/>
            <a:ext cx="61464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4600">
                <a:solidFill>
                  <a:schemeClr val="dk2"/>
                </a:solidFill>
                <a:latin typeface="Calibri"/>
                <a:ea typeface="Calibri"/>
                <a:cs typeface="Calibri"/>
                <a:sym typeface="Calibri"/>
              </a:rPr>
              <a:t>¿Lo probamos?</a:t>
            </a:r>
            <a:endParaRPr b="1" sz="4600">
              <a:solidFill>
                <a:schemeClr val="dk2"/>
              </a:solidFill>
              <a:latin typeface="Calibri"/>
              <a:ea typeface="Calibri"/>
              <a:cs typeface="Calibri"/>
              <a:sym typeface="Calibri"/>
            </a:endParaRPr>
          </a:p>
        </p:txBody>
      </p:sp>
      <p:pic>
        <p:nvPicPr>
          <p:cNvPr id="588" name="Google Shape;588;ge333aed19d_0_130"/>
          <p:cNvPicPr preferRelativeResize="0"/>
          <p:nvPr/>
        </p:nvPicPr>
        <p:blipFill>
          <a:blip r:embed="rId9">
            <a:alphaModFix/>
          </a:blip>
          <a:stretch>
            <a:fillRect/>
          </a:stretch>
        </p:blipFill>
        <p:spPr>
          <a:xfrm>
            <a:off x="4786301" y="3587350"/>
            <a:ext cx="2619375" cy="1743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ge27b6e7a93_0_3"/>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594" name="Google Shape;594;ge27b6e7a93_0_3"/>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595" name="Google Shape;595;ge27b6e7a93_0_3"/>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596" name="Google Shape;596;ge27b6e7a93_0_3"/>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597" name="Google Shape;597;ge27b6e7a93_0_3"/>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598" name="Google Shape;598;ge27b6e7a93_0_3"/>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599" name="Google Shape;599;ge27b6e7a93_0_3"/>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600" name="Google Shape;600;ge27b6e7a93_0_3"/>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601" name="Google Shape;601;ge27b6e7a93_0_3"/>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602" name="Google Shape;602;ge27b6e7a93_0_3"/>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603" name="Google Shape;603;ge27b6e7a93_0_3"/>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604" name="Google Shape;604;ge27b6e7a93_0_3"/>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605" name="Google Shape;605;ge27b6e7a93_0_3"/>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606" name="Google Shape;606;ge27b6e7a93_0_3"/>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607" name="Google Shape;607;ge27b6e7a93_0_3"/>
          <p:cNvSpPr txBox="1"/>
          <p:nvPr/>
        </p:nvSpPr>
        <p:spPr>
          <a:xfrm>
            <a:off x="4196125" y="2694550"/>
            <a:ext cx="28758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4600">
                <a:solidFill>
                  <a:schemeClr val="dk2"/>
                </a:solidFill>
                <a:latin typeface="Calibri"/>
                <a:ea typeface="Calibri"/>
                <a:cs typeface="Calibri"/>
                <a:sym typeface="Calibri"/>
              </a:rPr>
              <a:t>Estadística</a:t>
            </a:r>
            <a:endParaRPr b="1" sz="4600">
              <a:solidFill>
                <a:schemeClr val="dk2"/>
              </a:solidFill>
              <a:latin typeface="Calibri"/>
              <a:ea typeface="Calibri"/>
              <a:cs typeface="Calibri"/>
              <a:sym typeface="Calibri"/>
            </a:endParaRPr>
          </a:p>
        </p:txBody>
      </p:sp>
      <p:pic>
        <p:nvPicPr>
          <p:cNvPr id="608" name="Google Shape;608;ge27b6e7a93_0_3"/>
          <p:cNvPicPr preferRelativeResize="0"/>
          <p:nvPr/>
        </p:nvPicPr>
        <p:blipFill>
          <a:blip r:embed="rId9">
            <a:alphaModFix/>
          </a:blip>
          <a:stretch>
            <a:fillRect/>
          </a:stretch>
        </p:blipFill>
        <p:spPr>
          <a:xfrm>
            <a:off x="7148500" y="2153678"/>
            <a:ext cx="2037350" cy="2037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ge0bfd0f728_0_1"/>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614" name="Google Shape;614;ge0bfd0f728_0_1"/>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615" name="Google Shape;615;ge0bfd0f728_0_1"/>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616" name="Google Shape;616;ge0bfd0f728_0_1"/>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617" name="Google Shape;617;ge0bfd0f728_0_1"/>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618" name="Google Shape;618;ge0bfd0f728_0_1"/>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619" name="Google Shape;619;ge0bfd0f728_0_1"/>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620" name="Google Shape;620;ge0bfd0f728_0_1"/>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621" name="Google Shape;621;ge0bfd0f728_0_1"/>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622" name="Google Shape;622;ge0bfd0f728_0_1"/>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623" name="Google Shape;623;ge0bfd0f728_0_1"/>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624" name="Google Shape;624;ge0bfd0f728_0_1"/>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625" name="Google Shape;625;ge0bfd0f728_0_1"/>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626" name="Google Shape;626;ge0bfd0f728_0_1"/>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627" name="Google Shape;627;ge0bfd0f728_0_1"/>
          <p:cNvSpPr txBox="1"/>
          <p:nvPr/>
        </p:nvSpPr>
        <p:spPr>
          <a:xfrm>
            <a:off x="2002325" y="2281900"/>
            <a:ext cx="8731200" cy="2627100"/>
          </a:xfrm>
          <a:prstGeom prst="rect">
            <a:avLst/>
          </a:prstGeom>
          <a:noFill/>
          <a:ln>
            <a:noFill/>
          </a:ln>
        </p:spPr>
        <p:txBody>
          <a:bodyPr anchorCtr="0" anchor="t" bIns="91425" lIns="91425" spcFirstLastPara="1" rIns="91425" wrap="square" tIns="91425">
            <a:normAutofit lnSpcReduction="20000"/>
          </a:bodyPr>
          <a:lstStyle/>
          <a:p>
            <a:pPr indent="0" lvl="0" marL="0" rtl="0" algn="ctr">
              <a:spcBef>
                <a:spcPts val="0"/>
              </a:spcBef>
              <a:spcAft>
                <a:spcPts val="0"/>
              </a:spcAft>
              <a:buClr>
                <a:schemeClr val="dk1"/>
              </a:buClr>
              <a:buSzPts val="1100"/>
              <a:buFont typeface="Arial"/>
              <a:buNone/>
            </a:pPr>
            <a:r>
              <a:rPr lang="es-AR" sz="3600">
                <a:solidFill>
                  <a:schemeClr val="dk2"/>
                </a:solidFill>
                <a:latin typeface="Calibri"/>
                <a:ea typeface="Calibri"/>
                <a:cs typeface="Calibri"/>
                <a:sym typeface="Calibri"/>
              </a:rPr>
              <a:t>Es la aplicación del método científico en el análisis de datos para facilitar la toma de decisiones ante situaciones de incertidumbre</a:t>
            </a:r>
            <a:endParaRPr sz="3600">
              <a:solidFill>
                <a:schemeClr val="dk2"/>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s-AR" sz="3600">
                <a:solidFill>
                  <a:schemeClr val="dk2"/>
                </a:solidFill>
                <a:latin typeface="Calibri"/>
                <a:ea typeface="Calibri"/>
                <a:cs typeface="Calibri"/>
                <a:sym typeface="Calibri"/>
              </a:rPr>
              <a:t>(Mood y Graybill, 1978).</a:t>
            </a:r>
            <a:endParaRPr sz="3600">
              <a:solidFill>
                <a:schemeClr val="dk2"/>
              </a:solidFill>
              <a:latin typeface="Calibri"/>
              <a:ea typeface="Calibri"/>
              <a:cs typeface="Calibri"/>
              <a:sym typeface="Calibri"/>
            </a:endParaRPr>
          </a:p>
          <a:p>
            <a:pPr indent="0" lvl="0" marL="0" rtl="0" algn="l">
              <a:spcBef>
                <a:spcPts val="0"/>
              </a:spcBef>
              <a:spcAft>
                <a:spcPts val="0"/>
              </a:spcAft>
              <a:buNone/>
            </a:pPr>
            <a:r>
              <a:t/>
            </a:r>
            <a:endParaRPr b="1" sz="4500">
              <a:solidFill>
                <a:schemeClr val="dk2"/>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pic>
        <p:nvPicPr>
          <p:cNvPr id="632" name="Google Shape;632;ge0bfd0f728_0_38"/>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633" name="Google Shape;633;ge0bfd0f728_0_38"/>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634" name="Google Shape;634;ge0bfd0f728_0_38"/>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635" name="Google Shape;635;ge0bfd0f728_0_38"/>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636" name="Google Shape;636;ge0bfd0f728_0_38"/>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637" name="Google Shape;637;ge0bfd0f728_0_38"/>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638" name="Google Shape;638;ge0bfd0f728_0_38"/>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639" name="Google Shape;639;ge0bfd0f728_0_38"/>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640" name="Google Shape;640;ge0bfd0f728_0_38"/>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641" name="Google Shape;641;ge0bfd0f728_0_38"/>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642" name="Google Shape;642;ge0bfd0f728_0_38"/>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643" name="Google Shape;643;ge0bfd0f728_0_38"/>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644" name="Google Shape;644;ge0bfd0f728_0_38"/>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645" name="Google Shape;645;ge0bfd0f728_0_38"/>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grpSp>
        <p:nvGrpSpPr>
          <p:cNvPr id="646" name="Google Shape;646;ge0bfd0f728_0_38"/>
          <p:cNvGrpSpPr/>
          <p:nvPr/>
        </p:nvGrpSpPr>
        <p:grpSpPr>
          <a:xfrm>
            <a:off x="3658621" y="1528419"/>
            <a:ext cx="2437139" cy="3199520"/>
            <a:chOff x="2744034" y="1146343"/>
            <a:chExt cx="1827900" cy="2399700"/>
          </a:xfrm>
        </p:grpSpPr>
        <p:sp>
          <p:nvSpPr>
            <p:cNvPr id="647" name="Google Shape;647;ge0bfd0f728_0_38"/>
            <p:cNvSpPr/>
            <p:nvPr/>
          </p:nvSpPr>
          <p:spPr>
            <a:xfrm rot="-5400000">
              <a:off x="2458134" y="1432243"/>
              <a:ext cx="2399700" cy="1827900"/>
            </a:xfrm>
            <a:prstGeom prst="rightArrowCallout">
              <a:avLst>
                <a:gd fmla="val 9283" name="adj1"/>
                <a:gd fmla="val 13570" name="adj2"/>
                <a:gd fmla="val 16082" name="adj3"/>
                <a:gd fmla="val 81236" name="adj4"/>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8" name="Google Shape;648;ge0bfd0f728_0_38"/>
            <p:cNvSpPr/>
            <p:nvPr/>
          </p:nvSpPr>
          <p:spPr>
            <a:xfrm flipH="1">
              <a:off x="2832600" y="1686400"/>
              <a:ext cx="1649400" cy="1769700"/>
            </a:xfrm>
            <a:prstGeom prst="snip1Rect">
              <a:avLst>
                <a:gd fmla="val 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9" name="Google Shape;649;ge0bfd0f728_0_38"/>
            <p:cNvSpPr txBox="1"/>
            <p:nvPr/>
          </p:nvSpPr>
          <p:spPr>
            <a:xfrm>
              <a:off x="2788045" y="1686961"/>
              <a:ext cx="1738500" cy="17697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Clr>
                  <a:schemeClr val="dk1"/>
                </a:buClr>
                <a:buSzPts val="1100"/>
                <a:buFont typeface="Arial"/>
                <a:buNone/>
              </a:pPr>
              <a:r>
                <a:rPr lang="es-AR" sz="1300">
                  <a:solidFill>
                    <a:srgbClr val="FFFFFF"/>
                  </a:solidFill>
                  <a:latin typeface="Roboto"/>
                  <a:ea typeface="Roboto"/>
                  <a:cs typeface="Roboto"/>
                  <a:sym typeface="Roboto"/>
                </a:rPr>
                <a:t>Comprende aquellos métodos que incluyen la recolección, organización, presentación y análisis de un conjunto de datos con el fin de describir apropiadamente las diversas características del mismo.</a:t>
              </a:r>
              <a:endParaRPr sz="1300">
                <a:solidFill>
                  <a:srgbClr val="FFFFFF"/>
                </a:solidFill>
                <a:latin typeface="Roboto"/>
                <a:ea typeface="Roboto"/>
                <a:cs typeface="Roboto"/>
                <a:sym typeface="Roboto"/>
              </a:endParaRPr>
            </a:p>
            <a:p>
              <a:pPr indent="0" lvl="0" marL="0" rtl="0" algn="ctr">
                <a:lnSpc>
                  <a:spcPct val="115000"/>
                </a:lnSpc>
                <a:spcBef>
                  <a:spcPts val="2100"/>
                </a:spcBef>
                <a:spcAft>
                  <a:spcPts val="2100"/>
                </a:spcAft>
                <a:buNone/>
              </a:pPr>
              <a:r>
                <a:t/>
              </a:r>
              <a:endParaRPr sz="1100">
                <a:solidFill>
                  <a:srgbClr val="FFFFFF"/>
                </a:solidFill>
                <a:latin typeface="Roboto"/>
                <a:ea typeface="Roboto"/>
                <a:cs typeface="Roboto"/>
                <a:sym typeface="Roboto"/>
              </a:endParaRPr>
            </a:p>
          </p:txBody>
        </p:sp>
      </p:grpSp>
      <p:grpSp>
        <p:nvGrpSpPr>
          <p:cNvPr id="650" name="Google Shape;650;ge0bfd0f728_0_38"/>
          <p:cNvGrpSpPr/>
          <p:nvPr/>
        </p:nvGrpSpPr>
        <p:grpSpPr>
          <a:xfrm>
            <a:off x="6095959" y="2129905"/>
            <a:ext cx="2437139" cy="3199520"/>
            <a:chOff x="4572084" y="1597469"/>
            <a:chExt cx="1827900" cy="2399700"/>
          </a:xfrm>
        </p:grpSpPr>
        <p:sp>
          <p:nvSpPr>
            <p:cNvPr id="651" name="Google Shape;651;ge0bfd0f728_0_38"/>
            <p:cNvSpPr/>
            <p:nvPr/>
          </p:nvSpPr>
          <p:spPr>
            <a:xfrm rot="5400000">
              <a:off x="4286184" y="1883369"/>
              <a:ext cx="2399700" cy="1827900"/>
            </a:xfrm>
            <a:prstGeom prst="rightArrowCallout">
              <a:avLst>
                <a:gd fmla="val 9283" name="adj1"/>
                <a:gd fmla="val 13570" name="adj2"/>
                <a:gd fmla="val 16082" name="adj3"/>
                <a:gd fmla="val 81236" name="adj4"/>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2" name="Google Shape;652;ge0bfd0f728_0_38"/>
            <p:cNvSpPr/>
            <p:nvPr/>
          </p:nvSpPr>
          <p:spPr>
            <a:xfrm flipH="1" rot="10800000">
              <a:off x="4662018" y="1687411"/>
              <a:ext cx="1649400" cy="1769700"/>
            </a:xfrm>
            <a:prstGeom prst="snip1Rect">
              <a:avLst>
                <a:gd fmla="val 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3" name="Google Shape;653;ge0bfd0f728_0_38"/>
            <p:cNvSpPr txBox="1"/>
            <p:nvPr/>
          </p:nvSpPr>
          <p:spPr>
            <a:xfrm>
              <a:off x="4662023" y="1654616"/>
              <a:ext cx="1649400" cy="17697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Clr>
                  <a:schemeClr val="dk1"/>
                </a:buClr>
                <a:buSzPts val="1100"/>
                <a:buFont typeface="Arial"/>
                <a:buNone/>
              </a:pPr>
              <a:r>
                <a:rPr lang="es-AR" sz="1300">
                  <a:solidFill>
                    <a:srgbClr val="FFFFFF"/>
                  </a:solidFill>
                  <a:latin typeface="Roboto"/>
                  <a:ea typeface="Roboto"/>
                  <a:cs typeface="Roboto"/>
                  <a:sym typeface="Roboto"/>
                </a:rPr>
                <a:t>Comprende aquellos métodos que permiten hacer generalizaciones con respecto a la población con base en información proporcionada por una muestra aleatoria, con un grado de incertidumbre cuantificable.</a:t>
              </a:r>
              <a:endParaRPr sz="1300">
                <a:solidFill>
                  <a:srgbClr val="FFFFFF"/>
                </a:solidFill>
                <a:latin typeface="Roboto"/>
                <a:ea typeface="Roboto"/>
                <a:cs typeface="Roboto"/>
                <a:sym typeface="Roboto"/>
              </a:endParaRPr>
            </a:p>
            <a:p>
              <a:pPr indent="0" lvl="0" marL="0" rtl="0" algn="l">
                <a:lnSpc>
                  <a:spcPct val="115000"/>
                </a:lnSpc>
                <a:spcBef>
                  <a:spcPts val="2100"/>
                </a:spcBef>
                <a:spcAft>
                  <a:spcPts val="2100"/>
                </a:spcAft>
                <a:buNone/>
              </a:pPr>
              <a:r>
                <a:t/>
              </a:r>
              <a:endParaRPr sz="1100">
                <a:solidFill>
                  <a:srgbClr val="FFFFFF"/>
                </a:solidFill>
                <a:latin typeface="Roboto"/>
                <a:ea typeface="Roboto"/>
                <a:cs typeface="Roboto"/>
                <a:sym typeface="Roboto"/>
              </a:endParaRPr>
            </a:p>
          </p:txBody>
        </p:sp>
      </p:grpSp>
      <p:sp>
        <p:nvSpPr>
          <p:cNvPr id="654" name="Google Shape;654;ge0bfd0f728_0_38"/>
          <p:cNvSpPr txBox="1"/>
          <p:nvPr/>
        </p:nvSpPr>
        <p:spPr>
          <a:xfrm>
            <a:off x="3209325" y="762875"/>
            <a:ext cx="3349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2700">
                <a:solidFill>
                  <a:schemeClr val="dk2"/>
                </a:solidFill>
                <a:latin typeface="Calibri"/>
                <a:ea typeface="Calibri"/>
                <a:cs typeface="Calibri"/>
                <a:sym typeface="Calibri"/>
              </a:rPr>
              <a:t>Estadística Descriptiva</a:t>
            </a:r>
            <a:endParaRPr b="1" sz="2700">
              <a:solidFill>
                <a:schemeClr val="dk2"/>
              </a:solidFill>
              <a:latin typeface="Calibri"/>
              <a:ea typeface="Calibri"/>
              <a:cs typeface="Calibri"/>
              <a:sym typeface="Calibri"/>
            </a:endParaRPr>
          </a:p>
        </p:txBody>
      </p:sp>
      <p:sp>
        <p:nvSpPr>
          <p:cNvPr id="655" name="Google Shape;655;ge0bfd0f728_0_38"/>
          <p:cNvSpPr txBox="1"/>
          <p:nvPr/>
        </p:nvSpPr>
        <p:spPr>
          <a:xfrm>
            <a:off x="5742550" y="5424650"/>
            <a:ext cx="3349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2700">
                <a:solidFill>
                  <a:schemeClr val="dk2"/>
                </a:solidFill>
                <a:latin typeface="Calibri"/>
                <a:ea typeface="Calibri"/>
                <a:cs typeface="Calibri"/>
                <a:sym typeface="Calibri"/>
              </a:rPr>
              <a:t>Estadística Inferencial</a:t>
            </a:r>
            <a:endParaRPr b="1" sz="2700">
              <a:solidFill>
                <a:schemeClr val="dk2"/>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ge0bfd0f728_0_56"/>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661" name="Google Shape;661;ge0bfd0f728_0_56"/>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662" name="Google Shape;662;ge0bfd0f728_0_56"/>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663" name="Google Shape;663;ge0bfd0f728_0_56"/>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664" name="Google Shape;664;ge0bfd0f728_0_56"/>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665" name="Google Shape;665;ge0bfd0f728_0_56"/>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666" name="Google Shape;666;ge0bfd0f728_0_56"/>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667" name="Google Shape;667;ge0bfd0f728_0_56"/>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668" name="Google Shape;668;ge0bfd0f728_0_56"/>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669" name="Google Shape;669;ge0bfd0f728_0_56"/>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670" name="Google Shape;670;ge0bfd0f728_0_56"/>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671" name="Google Shape;671;ge0bfd0f728_0_56"/>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672" name="Google Shape;672;ge0bfd0f728_0_56"/>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673" name="Google Shape;673;ge0bfd0f728_0_56"/>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pic>
        <p:nvPicPr>
          <p:cNvPr id="674" name="Google Shape;674;ge0bfd0f728_0_56"/>
          <p:cNvPicPr preferRelativeResize="0"/>
          <p:nvPr/>
        </p:nvPicPr>
        <p:blipFill>
          <a:blip r:embed="rId9">
            <a:alphaModFix/>
          </a:blip>
          <a:stretch>
            <a:fillRect/>
          </a:stretch>
        </p:blipFill>
        <p:spPr>
          <a:xfrm>
            <a:off x="1837775" y="2474240"/>
            <a:ext cx="1026700" cy="1026700"/>
          </a:xfrm>
          <a:prstGeom prst="rect">
            <a:avLst/>
          </a:prstGeom>
          <a:noFill/>
          <a:ln>
            <a:noFill/>
          </a:ln>
        </p:spPr>
      </p:pic>
      <p:pic>
        <p:nvPicPr>
          <p:cNvPr id="675" name="Google Shape;675;ge0bfd0f728_0_56"/>
          <p:cNvPicPr preferRelativeResize="0"/>
          <p:nvPr/>
        </p:nvPicPr>
        <p:blipFill>
          <a:blip r:embed="rId10">
            <a:alphaModFix/>
          </a:blip>
          <a:stretch>
            <a:fillRect/>
          </a:stretch>
        </p:blipFill>
        <p:spPr>
          <a:xfrm>
            <a:off x="2895388" y="2390762"/>
            <a:ext cx="1110175" cy="1110175"/>
          </a:xfrm>
          <a:prstGeom prst="rect">
            <a:avLst/>
          </a:prstGeom>
          <a:noFill/>
          <a:ln>
            <a:noFill/>
          </a:ln>
        </p:spPr>
      </p:pic>
      <p:pic>
        <p:nvPicPr>
          <p:cNvPr id="676" name="Google Shape;676;ge0bfd0f728_0_56"/>
          <p:cNvPicPr preferRelativeResize="0"/>
          <p:nvPr/>
        </p:nvPicPr>
        <p:blipFill>
          <a:blip r:embed="rId11">
            <a:alphaModFix/>
          </a:blip>
          <a:stretch>
            <a:fillRect/>
          </a:stretch>
        </p:blipFill>
        <p:spPr>
          <a:xfrm>
            <a:off x="1868726" y="3500924"/>
            <a:ext cx="1026675" cy="1026703"/>
          </a:xfrm>
          <a:prstGeom prst="rect">
            <a:avLst/>
          </a:prstGeom>
          <a:noFill/>
          <a:ln>
            <a:noFill/>
          </a:ln>
        </p:spPr>
      </p:pic>
      <p:pic>
        <p:nvPicPr>
          <p:cNvPr id="677" name="Google Shape;677;ge0bfd0f728_0_56"/>
          <p:cNvPicPr preferRelativeResize="0"/>
          <p:nvPr/>
        </p:nvPicPr>
        <p:blipFill>
          <a:blip r:embed="rId12">
            <a:alphaModFix/>
          </a:blip>
          <a:stretch>
            <a:fillRect/>
          </a:stretch>
        </p:blipFill>
        <p:spPr>
          <a:xfrm>
            <a:off x="2996876" y="3454476"/>
            <a:ext cx="1026675" cy="1026675"/>
          </a:xfrm>
          <a:prstGeom prst="rect">
            <a:avLst/>
          </a:prstGeom>
          <a:noFill/>
          <a:ln>
            <a:noFill/>
          </a:ln>
        </p:spPr>
      </p:pic>
      <p:sp>
        <p:nvSpPr>
          <p:cNvPr id="678" name="Google Shape;678;ge0bfd0f728_0_56"/>
          <p:cNvSpPr txBox="1"/>
          <p:nvPr/>
        </p:nvSpPr>
        <p:spPr>
          <a:xfrm>
            <a:off x="1762625" y="1682425"/>
            <a:ext cx="2387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1600">
                <a:solidFill>
                  <a:schemeClr val="dk2"/>
                </a:solidFill>
                <a:latin typeface="Roboto"/>
                <a:ea typeface="Roboto"/>
                <a:cs typeface="Roboto"/>
                <a:sym typeface="Roboto"/>
              </a:rPr>
              <a:t>POBLACIÓN/UNIVERSO</a:t>
            </a:r>
            <a:endParaRPr b="1" sz="1600">
              <a:solidFill>
                <a:schemeClr val="dk2"/>
              </a:solidFill>
              <a:latin typeface="Roboto"/>
              <a:ea typeface="Roboto"/>
              <a:cs typeface="Roboto"/>
              <a:sym typeface="Roboto"/>
            </a:endParaRPr>
          </a:p>
        </p:txBody>
      </p:sp>
      <p:sp>
        <p:nvSpPr>
          <p:cNvPr id="679" name="Google Shape;679;ge0bfd0f728_0_56"/>
          <p:cNvSpPr txBox="1"/>
          <p:nvPr/>
        </p:nvSpPr>
        <p:spPr>
          <a:xfrm>
            <a:off x="4879825" y="1682413"/>
            <a:ext cx="2387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1600">
                <a:solidFill>
                  <a:schemeClr val="dk2"/>
                </a:solidFill>
                <a:latin typeface="Roboto"/>
                <a:ea typeface="Roboto"/>
                <a:cs typeface="Roboto"/>
                <a:sym typeface="Roboto"/>
              </a:rPr>
              <a:t>MUESTRA</a:t>
            </a:r>
            <a:endParaRPr b="1" sz="1600">
              <a:solidFill>
                <a:schemeClr val="dk2"/>
              </a:solidFill>
              <a:latin typeface="Roboto"/>
              <a:ea typeface="Roboto"/>
              <a:cs typeface="Roboto"/>
              <a:sym typeface="Roboto"/>
            </a:endParaRPr>
          </a:p>
        </p:txBody>
      </p:sp>
      <p:pic>
        <p:nvPicPr>
          <p:cNvPr id="680" name="Google Shape;680;ge0bfd0f728_0_56"/>
          <p:cNvPicPr preferRelativeResize="0"/>
          <p:nvPr/>
        </p:nvPicPr>
        <p:blipFill>
          <a:blip r:embed="rId11">
            <a:alphaModFix/>
          </a:blip>
          <a:stretch>
            <a:fillRect/>
          </a:stretch>
        </p:blipFill>
        <p:spPr>
          <a:xfrm>
            <a:off x="5018588" y="2497474"/>
            <a:ext cx="1026675" cy="1026703"/>
          </a:xfrm>
          <a:prstGeom prst="rect">
            <a:avLst/>
          </a:prstGeom>
          <a:noFill/>
          <a:ln>
            <a:noFill/>
          </a:ln>
        </p:spPr>
      </p:pic>
      <p:pic>
        <p:nvPicPr>
          <p:cNvPr id="681" name="Google Shape;681;ge0bfd0f728_0_56"/>
          <p:cNvPicPr preferRelativeResize="0"/>
          <p:nvPr/>
        </p:nvPicPr>
        <p:blipFill>
          <a:blip r:embed="rId12">
            <a:alphaModFix/>
          </a:blip>
          <a:stretch>
            <a:fillRect/>
          </a:stretch>
        </p:blipFill>
        <p:spPr>
          <a:xfrm>
            <a:off x="6146738" y="2451026"/>
            <a:ext cx="1026675" cy="1026675"/>
          </a:xfrm>
          <a:prstGeom prst="rect">
            <a:avLst/>
          </a:prstGeom>
          <a:noFill/>
          <a:ln>
            <a:noFill/>
          </a:ln>
        </p:spPr>
      </p:pic>
      <p:sp>
        <p:nvSpPr>
          <p:cNvPr id="682" name="Google Shape;682;ge0bfd0f728_0_56"/>
          <p:cNvSpPr txBox="1"/>
          <p:nvPr/>
        </p:nvSpPr>
        <p:spPr>
          <a:xfrm>
            <a:off x="7974363" y="1682413"/>
            <a:ext cx="2387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1600">
                <a:solidFill>
                  <a:schemeClr val="dk2"/>
                </a:solidFill>
                <a:latin typeface="Roboto"/>
                <a:ea typeface="Roboto"/>
                <a:cs typeface="Roboto"/>
                <a:sym typeface="Roboto"/>
              </a:rPr>
              <a:t>UNIDAD </a:t>
            </a:r>
            <a:r>
              <a:rPr b="1" lang="es-AR" sz="1600">
                <a:solidFill>
                  <a:schemeClr val="dk2"/>
                </a:solidFill>
                <a:latin typeface="Roboto"/>
                <a:ea typeface="Roboto"/>
                <a:cs typeface="Roboto"/>
                <a:sym typeface="Roboto"/>
              </a:rPr>
              <a:t>ESTADÍSTICA</a:t>
            </a:r>
            <a:endParaRPr b="1" sz="1600">
              <a:solidFill>
                <a:schemeClr val="dk2"/>
              </a:solidFill>
              <a:latin typeface="Roboto"/>
              <a:ea typeface="Roboto"/>
              <a:cs typeface="Roboto"/>
              <a:sym typeface="Roboto"/>
            </a:endParaRPr>
          </a:p>
        </p:txBody>
      </p:sp>
      <p:pic>
        <p:nvPicPr>
          <p:cNvPr id="683" name="Google Shape;683;ge0bfd0f728_0_56"/>
          <p:cNvPicPr preferRelativeResize="0"/>
          <p:nvPr/>
        </p:nvPicPr>
        <p:blipFill>
          <a:blip r:embed="rId12">
            <a:alphaModFix/>
          </a:blip>
          <a:stretch>
            <a:fillRect/>
          </a:stretch>
        </p:blipFill>
        <p:spPr>
          <a:xfrm>
            <a:off x="8735538" y="2432501"/>
            <a:ext cx="1026675" cy="1026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id="688" name="Google Shape;688;ge20c34050c_0_1"/>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689" name="Google Shape;689;ge20c34050c_0_1"/>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690" name="Google Shape;690;ge20c34050c_0_1"/>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691" name="Google Shape;691;ge20c34050c_0_1"/>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692" name="Google Shape;692;ge20c34050c_0_1"/>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693" name="Google Shape;693;ge20c34050c_0_1"/>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694" name="Google Shape;694;ge20c34050c_0_1"/>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695" name="Google Shape;695;ge20c34050c_0_1"/>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696" name="Google Shape;696;ge20c34050c_0_1"/>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697" name="Google Shape;697;ge20c34050c_0_1"/>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698" name="Google Shape;698;ge20c34050c_0_1"/>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699" name="Google Shape;699;ge20c34050c_0_1"/>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700" name="Google Shape;700;ge20c34050c_0_1"/>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701" name="Google Shape;701;ge20c34050c_0_1"/>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702" name="Google Shape;702;ge20c34050c_0_1"/>
          <p:cNvSpPr txBox="1"/>
          <p:nvPr/>
        </p:nvSpPr>
        <p:spPr>
          <a:xfrm>
            <a:off x="4424725" y="2694550"/>
            <a:ext cx="28758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4600">
                <a:solidFill>
                  <a:schemeClr val="dk2"/>
                </a:solidFill>
                <a:latin typeface="Calibri"/>
                <a:ea typeface="Calibri"/>
                <a:cs typeface="Calibri"/>
                <a:sym typeface="Calibri"/>
              </a:rPr>
              <a:t>Variables</a:t>
            </a:r>
            <a:endParaRPr b="1" sz="4600">
              <a:solidFill>
                <a:schemeClr val="dk2"/>
              </a:solidFill>
              <a:latin typeface="Calibri"/>
              <a:ea typeface="Calibri"/>
              <a:cs typeface="Calibri"/>
              <a:sym typeface="Calibri"/>
            </a:endParaRPr>
          </a:p>
        </p:txBody>
      </p:sp>
      <p:pic>
        <p:nvPicPr>
          <p:cNvPr id="703" name="Google Shape;703;ge20c34050c_0_1"/>
          <p:cNvPicPr preferRelativeResize="0"/>
          <p:nvPr/>
        </p:nvPicPr>
        <p:blipFill>
          <a:blip r:embed="rId9">
            <a:alphaModFix/>
          </a:blip>
          <a:stretch>
            <a:fillRect/>
          </a:stretch>
        </p:blipFill>
        <p:spPr>
          <a:xfrm>
            <a:off x="7148500" y="2153678"/>
            <a:ext cx="2037350" cy="203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ge333aed19d_0_19"/>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126" name="Google Shape;126;ge333aed19d_0_19"/>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127" name="Google Shape;127;ge333aed19d_0_19"/>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128" name="Google Shape;128;ge333aed19d_0_19"/>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129" name="Google Shape;129;ge333aed19d_0_19"/>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130" name="Google Shape;130;ge333aed19d_0_19"/>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131" name="Google Shape;131;ge333aed19d_0_19"/>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132" name="Google Shape;132;ge333aed19d_0_19"/>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133" name="Google Shape;133;ge333aed19d_0_19"/>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134" name="Google Shape;134;ge333aed19d_0_19"/>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135" name="Google Shape;135;ge333aed19d_0_19"/>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136" name="Google Shape;136;ge333aed19d_0_19"/>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137" name="Google Shape;137;ge333aed19d_0_19"/>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138" name="Google Shape;138;ge333aed19d_0_19"/>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pic>
        <p:nvPicPr>
          <p:cNvPr id="139" name="Google Shape;139;ge333aed19d_0_19"/>
          <p:cNvPicPr preferRelativeResize="0"/>
          <p:nvPr/>
        </p:nvPicPr>
        <p:blipFill rotWithShape="1">
          <a:blip r:embed="rId9">
            <a:alphaModFix/>
          </a:blip>
          <a:srcRect b="14383" l="19251" r="27240" t="13299"/>
          <a:stretch/>
        </p:blipFill>
        <p:spPr>
          <a:xfrm>
            <a:off x="7496900" y="1967875"/>
            <a:ext cx="2350392" cy="2382202"/>
          </a:xfrm>
          <a:prstGeom prst="rect">
            <a:avLst/>
          </a:prstGeom>
          <a:noFill/>
          <a:ln>
            <a:noFill/>
          </a:ln>
        </p:spPr>
      </p:pic>
      <p:sp>
        <p:nvSpPr>
          <p:cNvPr id="140" name="Google Shape;140;ge333aed19d_0_19"/>
          <p:cNvSpPr txBox="1"/>
          <p:nvPr/>
        </p:nvSpPr>
        <p:spPr>
          <a:xfrm>
            <a:off x="6240750" y="4408975"/>
            <a:ext cx="4862700" cy="9072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ctr">
              <a:spcBef>
                <a:spcPts val="0"/>
              </a:spcBef>
              <a:spcAft>
                <a:spcPts val="0"/>
              </a:spcAft>
              <a:buClr>
                <a:schemeClr val="dk1"/>
              </a:buClr>
              <a:buSzPts val="275"/>
              <a:buFont typeface="Arial"/>
              <a:buNone/>
            </a:pPr>
            <a:r>
              <a:rPr b="1" lang="es-AR" sz="7100">
                <a:solidFill>
                  <a:schemeClr val="dk2"/>
                </a:solidFill>
                <a:latin typeface="Calibri"/>
                <a:ea typeface="Calibri"/>
                <a:cs typeface="Calibri"/>
                <a:sym typeface="Calibri"/>
              </a:rPr>
              <a:t>Especialista en Analítica Digital</a:t>
            </a:r>
            <a:endParaRPr b="1" sz="7100">
              <a:solidFill>
                <a:schemeClr val="dk2"/>
              </a:solidFill>
              <a:latin typeface="Calibri"/>
              <a:ea typeface="Calibri"/>
              <a:cs typeface="Calibri"/>
              <a:sym typeface="Calibri"/>
            </a:endParaRPr>
          </a:p>
          <a:p>
            <a:pPr indent="0" lvl="0" marL="0" rtl="0" algn="ctr">
              <a:spcBef>
                <a:spcPts val="0"/>
              </a:spcBef>
              <a:spcAft>
                <a:spcPts val="0"/>
              </a:spcAft>
              <a:buClr>
                <a:schemeClr val="dk1"/>
              </a:buClr>
              <a:buSzPts val="275"/>
              <a:buFont typeface="Arial"/>
              <a:buNone/>
            </a:pPr>
            <a:r>
              <a:rPr b="1" lang="es-AR" sz="7100">
                <a:solidFill>
                  <a:schemeClr val="dk2"/>
                </a:solidFill>
                <a:latin typeface="Calibri"/>
                <a:ea typeface="Calibri"/>
                <a:cs typeface="Calibri"/>
                <a:sym typeface="Calibri"/>
              </a:rPr>
              <a:t>Naranja X</a:t>
            </a:r>
            <a:endParaRPr b="1" sz="7100">
              <a:solidFill>
                <a:schemeClr val="dk2"/>
              </a:solidFill>
              <a:latin typeface="Calibri"/>
              <a:ea typeface="Calibri"/>
              <a:cs typeface="Calibri"/>
              <a:sym typeface="Calibri"/>
            </a:endParaRPr>
          </a:p>
          <a:p>
            <a:pPr indent="0" lvl="0" marL="0" rtl="0" algn="ctr">
              <a:spcBef>
                <a:spcPts val="0"/>
              </a:spcBef>
              <a:spcAft>
                <a:spcPts val="0"/>
              </a:spcAft>
              <a:buClr>
                <a:schemeClr val="dk1"/>
              </a:buClr>
              <a:buSzPts val="275"/>
              <a:buFont typeface="Arial"/>
              <a:buNone/>
            </a:pPr>
            <a:r>
              <a:rPr lang="es-AR" sz="7100">
                <a:solidFill>
                  <a:schemeClr val="dk2"/>
                </a:solidFill>
                <a:latin typeface="Calibri"/>
                <a:ea typeface="Calibri"/>
                <a:cs typeface="Calibri"/>
                <a:sym typeface="Calibri"/>
              </a:rPr>
              <a:t>Docente de Data Analytics en Coderhouse</a:t>
            </a:r>
            <a:endParaRPr sz="7100">
              <a:solidFill>
                <a:schemeClr val="dk2"/>
              </a:solidFill>
              <a:latin typeface="Calibri"/>
              <a:ea typeface="Calibri"/>
              <a:cs typeface="Calibri"/>
              <a:sym typeface="Calibri"/>
            </a:endParaRPr>
          </a:p>
          <a:p>
            <a:pPr indent="0" lvl="0" marL="0" rtl="0" algn="ctr">
              <a:spcBef>
                <a:spcPts val="0"/>
              </a:spcBef>
              <a:spcAft>
                <a:spcPts val="0"/>
              </a:spcAft>
              <a:buClr>
                <a:schemeClr val="dk1"/>
              </a:buClr>
              <a:buSzPct val="32140"/>
              <a:buFont typeface="Arial"/>
              <a:buNone/>
            </a:pPr>
            <a:r>
              <a:t/>
            </a:r>
            <a:endParaRPr sz="3422">
              <a:solidFill>
                <a:schemeClr val="dk2"/>
              </a:solidFill>
              <a:latin typeface="Calibri"/>
              <a:ea typeface="Calibri"/>
              <a:cs typeface="Calibri"/>
              <a:sym typeface="Calibri"/>
            </a:endParaRPr>
          </a:p>
          <a:p>
            <a:pPr indent="0" lvl="0" marL="0" rtl="0" algn="l">
              <a:spcBef>
                <a:spcPts val="0"/>
              </a:spcBef>
              <a:spcAft>
                <a:spcPts val="0"/>
              </a:spcAft>
              <a:buClr>
                <a:schemeClr val="dk1"/>
              </a:buClr>
              <a:buSzPct val="30555"/>
              <a:buFont typeface="Arial"/>
              <a:buNone/>
            </a:pPr>
            <a:r>
              <a:t/>
            </a:r>
            <a:endParaRPr sz="3600">
              <a:solidFill>
                <a:schemeClr val="dk2"/>
              </a:solidFill>
              <a:latin typeface="Calibri"/>
              <a:ea typeface="Calibri"/>
              <a:cs typeface="Calibri"/>
              <a:sym typeface="Calibri"/>
            </a:endParaRPr>
          </a:p>
          <a:p>
            <a:pPr indent="0" lvl="0" marL="0" rtl="0" algn="l">
              <a:spcBef>
                <a:spcPts val="0"/>
              </a:spcBef>
              <a:spcAft>
                <a:spcPts val="0"/>
              </a:spcAft>
              <a:buNone/>
            </a:pPr>
            <a:r>
              <a:t/>
            </a:r>
            <a:endParaRPr b="1" sz="4500">
              <a:solidFill>
                <a:schemeClr val="dk2"/>
              </a:solidFill>
              <a:latin typeface="Calibri"/>
              <a:ea typeface="Calibri"/>
              <a:cs typeface="Calibri"/>
              <a:sym typeface="Calibri"/>
            </a:endParaRPr>
          </a:p>
        </p:txBody>
      </p:sp>
      <p:pic>
        <p:nvPicPr>
          <p:cNvPr id="141" name="Google Shape;141;ge333aed19d_0_19"/>
          <p:cNvPicPr preferRelativeResize="0"/>
          <p:nvPr/>
        </p:nvPicPr>
        <p:blipFill>
          <a:blip r:embed="rId10">
            <a:alphaModFix/>
          </a:blip>
          <a:stretch>
            <a:fillRect/>
          </a:stretch>
        </p:blipFill>
        <p:spPr>
          <a:xfrm>
            <a:off x="7252499" y="5316177"/>
            <a:ext cx="797050" cy="797075"/>
          </a:xfrm>
          <a:prstGeom prst="rect">
            <a:avLst/>
          </a:prstGeom>
          <a:noFill/>
          <a:ln>
            <a:noFill/>
          </a:ln>
        </p:spPr>
      </p:pic>
      <p:pic>
        <p:nvPicPr>
          <p:cNvPr id="142" name="Google Shape;142;ge333aed19d_0_19"/>
          <p:cNvPicPr preferRelativeResize="0"/>
          <p:nvPr/>
        </p:nvPicPr>
        <p:blipFill>
          <a:blip r:embed="rId11">
            <a:alphaModFix/>
          </a:blip>
          <a:stretch>
            <a:fillRect/>
          </a:stretch>
        </p:blipFill>
        <p:spPr>
          <a:xfrm>
            <a:off x="8293774" y="5316176"/>
            <a:ext cx="716125" cy="716150"/>
          </a:xfrm>
          <a:prstGeom prst="rect">
            <a:avLst/>
          </a:prstGeom>
          <a:noFill/>
          <a:ln>
            <a:noFill/>
          </a:ln>
        </p:spPr>
      </p:pic>
      <p:pic>
        <p:nvPicPr>
          <p:cNvPr id="143" name="Google Shape;143;ge333aed19d_0_19"/>
          <p:cNvPicPr preferRelativeResize="0"/>
          <p:nvPr/>
        </p:nvPicPr>
        <p:blipFill>
          <a:blip r:embed="rId12">
            <a:alphaModFix/>
          </a:blip>
          <a:stretch>
            <a:fillRect/>
          </a:stretch>
        </p:blipFill>
        <p:spPr>
          <a:xfrm>
            <a:off x="9254125" y="5375074"/>
            <a:ext cx="603775" cy="603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pic>
        <p:nvPicPr>
          <p:cNvPr id="708" name="Google Shape;708;ge10736bbc1_0_336"/>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709" name="Google Shape;709;ge10736bbc1_0_336"/>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710" name="Google Shape;710;ge10736bbc1_0_336"/>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711" name="Google Shape;711;ge10736bbc1_0_336"/>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712" name="Google Shape;712;ge10736bbc1_0_336"/>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713" name="Google Shape;713;ge10736bbc1_0_336"/>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714" name="Google Shape;714;ge10736bbc1_0_336"/>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715" name="Google Shape;715;ge10736bbc1_0_336"/>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716" name="Google Shape;716;ge10736bbc1_0_336"/>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717" name="Google Shape;717;ge10736bbc1_0_336"/>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718" name="Google Shape;718;ge10736bbc1_0_336"/>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719" name="Google Shape;719;ge10736bbc1_0_336"/>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720" name="Google Shape;720;ge10736bbc1_0_336"/>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721" name="Google Shape;721;ge10736bbc1_0_336"/>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722" name="Google Shape;722;ge10736bbc1_0_336"/>
          <p:cNvSpPr txBox="1"/>
          <p:nvPr/>
        </p:nvSpPr>
        <p:spPr>
          <a:xfrm>
            <a:off x="2002325" y="2432225"/>
            <a:ext cx="8731200" cy="26271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ctr">
              <a:spcBef>
                <a:spcPts val="0"/>
              </a:spcBef>
              <a:spcAft>
                <a:spcPts val="0"/>
              </a:spcAft>
              <a:buClr>
                <a:schemeClr val="dk1"/>
              </a:buClr>
              <a:buSzPct val="30555"/>
              <a:buFont typeface="Arial"/>
              <a:buNone/>
            </a:pPr>
            <a:r>
              <a:rPr lang="es-AR" sz="3600">
                <a:solidFill>
                  <a:schemeClr val="dk2"/>
                </a:solidFill>
                <a:latin typeface="Calibri"/>
                <a:ea typeface="Calibri"/>
                <a:cs typeface="Calibri"/>
                <a:sym typeface="Calibri"/>
              </a:rPr>
              <a:t>Una variable es una característica de las unidades de análisis que puede asumir diferentes valores en cada una de ellas (Bologna, 2019).</a:t>
            </a:r>
            <a:endParaRPr sz="3600">
              <a:solidFill>
                <a:schemeClr val="dk2"/>
              </a:solidFill>
              <a:latin typeface="Calibri"/>
              <a:ea typeface="Calibri"/>
              <a:cs typeface="Calibri"/>
              <a:sym typeface="Calibri"/>
            </a:endParaRPr>
          </a:p>
          <a:p>
            <a:pPr indent="0" lvl="0" marL="0" rtl="0" algn="l">
              <a:spcBef>
                <a:spcPts val="0"/>
              </a:spcBef>
              <a:spcAft>
                <a:spcPts val="0"/>
              </a:spcAft>
              <a:buClr>
                <a:schemeClr val="dk1"/>
              </a:buClr>
              <a:buSzPct val="30555"/>
              <a:buFont typeface="Arial"/>
              <a:buNone/>
            </a:pPr>
            <a:r>
              <a:t/>
            </a:r>
            <a:endParaRPr sz="3600">
              <a:solidFill>
                <a:schemeClr val="dk2"/>
              </a:solidFill>
              <a:latin typeface="Calibri"/>
              <a:ea typeface="Calibri"/>
              <a:cs typeface="Calibri"/>
              <a:sym typeface="Calibri"/>
            </a:endParaRPr>
          </a:p>
          <a:p>
            <a:pPr indent="0" lvl="0" marL="0" rtl="0" algn="l">
              <a:spcBef>
                <a:spcPts val="0"/>
              </a:spcBef>
              <a:spcAft>
                <a:spcPts val="0"/>
              </a:spcAft>
              <a:buNone/>
            </a:pPr>
            <a:r>
              <a:t/>
            </a:r>
            <a:endParaRPr b="1" sz="4500">
              <a:solidFill>
                <a:schemeClr val="dk2"/>
              </a:solidFill>
              <a:latin typeface="Calibri"/>
              <a:ea typeface="Calibri"/>
              <a:cs typeface="Calibri"/>
              <a:sym typeface="Calibri"/>
            </a:endParaRPr>
          </a:p>
        </p:txBody>
      </p:sp>
      <p:pic>
        <p:nvPicPr>
          <p:cNvPr id="723" name="Google Shape;723;ge10736bbc1_0_336"/>
          <p:cNvPicPr preferRelativeResize="0"/>
          <p:nvPr/>
        </p:nvPicPr>
        <p:blipFill>
          <a:blip r:embed="rId9">
            <a:alphaModFix/>
          </a:blip>
          <a:stretch>
            <a:fillRect/>
          </a:stretch>
        </p:blipFill>
        <p:spPr>
          <a:xfrm>
            <a:off x="3879775" y="4297775"/>
            <a:ext cx="1525949" cy="1198675"/>
          </a:xfrm>
          <a:prstGeom prst="rect">
            <a:avLst/>
          </a:prstGeom>
          <a:noFill/>
          <a:ln>
            <a:noFill/>
          </a:ln>
        </p:spPr>
      </p:pic>
      <p:pic>
        <p:nvPicPr>
          <p:cNvPr id="724" name="Google Shape;724;ge10736bbc1_0_336"/>
          <p:cNvPicPr preferRelativeResize="0"/>
          <p:nvPr/>
        </p:nvPicPr>
        <p:blipFill>
          <a:blip r:embed="rId10">
            <a:alphaModFix/>
          </a:blip>
          <a:stretch>
            <a:fillRect/>
          </a:stretch>
        </p:blipFill>
        <p:spPr>
          <a:xfrm>
            <a:off x="7055081" y="4481043"/>
            <a:ext cx="1677444" cy="106720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pic>
        <p:nvPicPr>
          <p:cNvPr id="729" name="Google Shape;729;ge10736bbc1_0_1"/>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730" name="Google Shape;730;ge10736bbc1_0_1"/>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731" name="Google Shape;731;ge10736bbc1_0_1"/>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732" name="Google Shape;732;ge10736bbc1_0_1"/>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733" name="Google Shape;733;ge10736bbc1_0_1"/>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734" name="Google Shape;734;ge10736bbc1_0_1"/>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735" name="Google Shape;735;ge10736bbc1_0_1"/>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736" name="Google Shape;736;ge10736bbc1_0_1"/>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737" name="Google Shape;737;ge10736bbc1_0_1"/>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738" name="Google Shape;738;ge10736bbc1_0_1"/>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739" name="Google Shape;739;ge10736bbc1_0_1"/>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740" name="Google Shape;740;ge10736bbc1_0_1"/>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741" name="Google Shape;741;ge10736bbc1_0_1"/>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742" name="Google Shape;742;ge10736bbc1_0_1"/>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cxnSp>
        <p:nvCxnSpPr>
          <p:cNvPr id="743" name="Google Shape;743;ge10736bbc1_0_1"/>
          <p:cNvCxnSpPr>
            <a:stCxn id="744" idx="2"/>
            <a:endCxn id="745" idx="1"/>
          </p:cNvCxnSpPr>
          <p:nvPr/>
        </p:nvCxnSpPr>
        <p:spPr>
          <a:xfrm>
            <a:off x="2990300" y="3429050"/>
            <a:ext cx="812700" cy="12315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746" name="Google Shape;746;ge10736bbc1_0_1"/>
          <p:cNvCxnSpPr>
            <a:stCxn id="744" idx="2"/>
            <a:endCxn id="747" idx="1"/>
          </p:cNvCxnSpPr>
          <p:nvPr/>
        </p:nvCxnSpPr>
        <p:spPr>
          <a:xfrm flipH="1" rot="10800000">
            <a:off x="2990300" y="2234450"/>
            <a:ext cx="812700" cy="11946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744" name="Google Shape;744;ge10736bbc1_0_1"/>
          <p:cNvSpPr/>
          <p:nvPr/>
        </p:nvSpPr>
        <p:spPr>
          <a:xfrm rot="-5400000">
            <a:off x="479300" y="3078800"/>
            <a:ext cx="4321500" cy="700500"/>
          </a:xfrm>
          <a:prstGeom prst="roundRect">
            <a:avLst>
              <a:gd fmla="val 16667" name="adj"/>
            </a:avLst>
          </a:prstGeom>
          <a:solidFill>
            <a:schemeClr val="dk2"/>
          </a:solidFill>
          <a:ln cap="flat" cmpd="sng" w="9525">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s-AR" sz="1500">
                <a:solidFill>
                  <a:srgbClr val="FFFFFF"/>
                </a:solidFill>
                <a:latin typeface="Roboto"/>
                <a:ea typeface="Roboto"/>
                <a:cs typeface="Roboto"/>
                <a:sym typeface="Roboto"/>
              </a:rPr>
              <a:t>Variables</a:t>
            </a:r>
            <a:endParaRPr b="1" sz="1500">
              <a:solidFill>
                <a:srgbClr val="FFFFFF"/>
              </a:solidFill>
              <a:latin typeface="Roboto"/>
              <a:ea typeface="Roboto"/>
              <a:cs typeface="Roboto"/>
              <a:sym typeface="Roboto"/>
            </a:endParaRPr>
          </a:p>
        </p:txBody>
      </p:sp>
      <p:sp>
        <p:nvSpPr>
          <p:cNvPr id="747" name="Google Shape;747;ge10736bbc1_0_1"/>
          <p:cNvSpPr/>
          <p:nvPr/>
        </p:nvSpPr>
        <p:spPr>
          <a:xfrm>
            <a:off x="3803000" y="1884231"/>
            <a:ext cx="2694000" cy="700500"/>
          </a:xfrm>
          <a:prstGeom prst="roundRect">
            <a:avLst>
              <a:gd fmla="val 16667" name="adj"/>
            </a:avLst>
          </a:prstGeom>
          <a:solidFill>
            <a:schemeClr val="accent1"/>
          </a:solidFill>
          <a:ln cap="flat" cmpd="sng" w="9525">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s-AR" sz="1500">
                <a:solidFill>
                  <a:schemeClr val="lt1"/>
                </a:solidFill>
                <a:latin typeface="Roboto"/>
                <a:ea typeface="Roboto"/>
                <a:cs typeface="Roboto"/>
                <a:sym typeface="Roboto"/>
              </a:rPr>
              <a:t>Variable Cualitativa</a:t>
            </a:r>
            <a:endParaRPr b="1" sz="1500">
              <a:solidFill>
                <a:schemeClr val="lt1"/>
              </a:solidFill>
              <a:latin typeface="Roboto"/>
              <a:ea typeface="Roboto"/>
              <a:cs typeface="Roboto"/>
              <a:sym typeface="Roboto"/>
            </a:endParaRPr>
          </a:p>
        </p:txBody>
      </p:sp>
      <p:sp>
        <p:nvSpPr>
          <p:cNvPr id="745" name="Google Shape;745;ge10736bbc1_0_1"/>
          <p:cNvSpPr/>
          <p:nvPr/>
        </p:nvSpPr>
        <p:spPr>
          <a:xfrm>
            <a:off x="3803000" y="4310365"/>
            <a:ext cx="2694000" cy="700500"/>
          </a:xfrm>
          <a:prstGeom prst="roundRect">
            <a:avLst>
              <a:gd fmla="val 16667" name="adj"/>
            </a:avLst>
          </a:prstGeom>
          <a:solidFill>
            <a:schemeClr val="accent1"/>
          </a:solidFill>
          <a:ln cap="flat" cmpd="sng" w="9525">
            <a:solidFill>
              <a:srgbClr val="B6124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s-AR" sz="1500">
                <a:solidFill>
                  <a:srgbClr val="FFFFFF"/>
                </a:solidFill>
                <a:latin typeface="Roboto"/>
                <a:ea typeface="Roboto"/>
                <a:cs typeface="Roboto"/>
                <a:sym typeface="Roboto"/>
              </a:rPr>
              <a:t>Variable Cuantitativa</a:t>
            </a:r>
            <a:endParaRPr b="1" sz="1500">
              <a:solidFill>
                <a:srgbClr val="FFFFFF"/>
              </a:solidFill>
              <a:latin typeface="Roboto"/>
              <a:ea typeface="Roboto"/>
              <a:cs typeface="Roboto"/>
              <a:sym typeface="Roboto"/>
            </a:endParaRPr>
          </a:p>
        </p:txBody>
      </p:sp>
      <p:sp>
        <p:nvSpPr>
          <p:cNvPr id="748" name="Google Shape;748;ge10736bbc1_0_1"/>
          <p:cNvSpPr/>
          <p:nvPr/>
        </p:nvSpPr>
        <p:spPr>
          <a:xfrm>
            <a:off x="7208200" y="1266917"/>
            <a:ext cx="2694000" cy="700500"/>
          </a:xfrm>
          <a:prstGeom prst="roundRect">
            <a:avLst>
              <a:gd fmla="val 16667" name="adj"/>
            </a:avLst>
          </a:prstGeom>
          <a:solidFill>
            <a:schemeClr val="accent1"/>
          </a:solidFill>
          <a:ln cap="flat" cmpd="sng" w="9525">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s-AR" sz="1500">
                <a:solidFill>
                  <a:schemeClr val="lt1"/>
                </a:solidFill>
                <a:latin typeface="Roboto"/>
                <a:ea typeface="Roboto"/>
                <a:cs typeface="Roboto"/>
                <a:sym typeface="Roboto"/>
              </a:rPr>
              <a:t>Ordinal</a:t>
            </a:r>
            <a:endParaRPr sz="1500">
              <a:solidFill>
                <a:schemeClr val="lt1"/>
              </a:solidFill>
              <a:latin typeface="Roboto"/>
              <a:ea typeface="Roboto"/>
              <a:cs typeface="Roboto"/>
              <a:sym typeface="Roboto"/>
            </a:endParaRPr>
          </a:p>
        </p:txBody>
      </p:sp>
      <p:sp>
        <p:nvSpPr>
          <p:cNvPr id="749" name="Google Shape;749;ge10736bbc1_0_1"/>
          <p:cNvSpPr/>
          <p:nvPr/>
        </p:nvSpPr>
        <p:spPr>
          <a:xfrm>
            <a:off x="7208200" y="2475317"/>
            <a:ext cx="2694000" cy="700500"/>
          </a:xfrm>
          <a:prstGeom prst="roundRect">
            <a:avLst>
              <a:gd fmla="val 16667" name="adj"/>
            </a:avLst>
          </a:prstGeom>
          <a:solidFill>
            <a:schemeClr val="accent1"/>
          </a:solidFill>
          <a:ln cap="flat" cmpd="sng" w="9525">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s-AR" sz="1500">
                <a:solidFill>
                  <a:srgbClr val="FFFFFF"/>
                </a:solidFill>
                <a:latin typeface="Roboto"/>
                <a:ea typeface="Roboto"/>
                <a:cs typeface="Roboto"/>
                <a:sym typeface="Roboto"/>
              </a:rPr>
              <a:t>Nominal</a:t>
            </a:r>
            <a:endParaRPr sz="1500">
              <a:solidFill>
                <a:srgbClr val="FFFFFF"/>
              </a:solidFill>
              <a:latin typeface="Roboto"/>
              <a:ea typeface="Roboto"/>
              <a:cs typeface="Roboto"/>
              <a:sym typeface="Roboto"/>
            </a:endParaRPr>
          </a:p>
        </p:txBody>
      </p:sp>
      <p:sp>
        <p:nvSpPr>
          <p:cNvPr id="750" name="Google Shape;750;ge10736bbc1_0_1"/>
          <p:cNvSpPr/>
          <p:nvPr/>
        </p:nvSpPr>
        <p:spPr>
          <a:xfrm>
            <a:off x="7208200" y="3682250"/>
            <a:ext cx="2694000" cy="700500"/>
          </a:xfrm>
          <a:prstGeom prst="roundRect">
            <a:avLst>
              <a:gd fmla="val 16667" name="adj"/>
            </a:avLst>
          </a:prstGeom>
          <a:solidFill>
            <a:schemeClr val="accent1"/>
          </a:solidFill>
          <a:ln cap="flat" cmpd="sng" w="9525">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s-AR" sz="1500">
                <a:solidFill>
                  <a:schemeClr val="lt1"/>
                </a:solidFill>
                <a:latin typeface="Roboto"/>
                <a:ea typeface="Roboto"/>
                <a:cs typeface="Roboto"/>
                <a:sym typeface="Roboto"/>
              </a:rPr>
              <a:t>Discreta</a:t>
            </a:r>
            <a:endParaRPr sz="1500">
              <a:solidFill>
                <a:schemeClr val="lt1"/>
              </a:solidFill>
              <a:latin typeface="Roboto"/>
              <a:ea typeface="Roboto"/>
              <a:cs typeface="Roboto"/>
              <a:sym typeface="Roboto"/>
            </a:endParaRPr>
          </a:p>
        </p:txBody>
      </p:sp>
      <p:sp>
        <p:nvSpPr>
          <p:cNvPr id="751" name="Google Shape;751;ge10736bbc1_0_1"/>
          <p:cNvSpPr/>
          <p:nvPr/>
        </p:nvSpPr>
        <p:spPr>
          <a:xfrm>
            <a:off x="7208200" y="4890650"/>
            <a:ext cx="2694000" cy="700500"/>
          </a:xfrm>
          <a:prstGeom prst="roundRect">
            <a:avLst>
              <a:gd fmla="val 16667" name="adj"/>
            </a:avLst>
          </a:prstGeom>
          <a:solidFill>
            <a:schemeClr val="accent1"/>
          </a:solidFill>
          <a:ln cap="flat" cmpd="sng" w="9525">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s-AR" sz="1500">
                <a:solidFill>
                  <a:srgbClr val="FFFFFF"/>
                </a:solidFill>
                <a:latin typeface="Roboto"/>
                <a:ea typeface="Roboto"/>
                <a:cs typeface="Roboto"/>
                <a:sym typeface="Roboto"/>
              </a:rPr>
              <a:t>Continua</a:t>
            </a:r>
            <a:endParaRPr sz="1500">
              <a:solidFill>
                <a:srgbClr val="FFFFFF"/>
              </a:solidFill>
              <a:latin typeface="Roboto"/>
              <a:ea typeface="Roboto"/>
              <a:cs typeface="Roboto"/>
              <a:sym typeface="Roboto"/>
            </a:endParaRPr>
          </a:p>
        </p:txBody>
      </p:sp>
      <p:cxnSp>
        <p:nvCxnSpPr>
          <p:cNvPr id="752" name="Google Shape;752;ge10736bbc1_0_1"/>
          <p:cNvCxnSpPr>
            <a:stCxn id="747" idx="3"/>
            <a:endCxn id="748" idx="1"/>
          </p:cNvCxnSpPr>
          <p:nvPr/>
        </p:nvCxnSpPr>
        <p:spPr>
          <a:xfrm flipH="1" rot="10800000">
            <a:off x="6497000" y="1617081"/>
            <a:ext cx="711300" cy="617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753" name="Google Shape;753;ge10736bbc1_0_1"/>
          <p:cNvCxnSpPr>
            <a:stCxn id="747" idx="3"/>
            <a:endCxn id="749" idx="1"/>
          </p:cNvCxnSpPr>
          <p:nvPr/>
        </p:nvCxnSpPr>
        <p:spPr>
          <a:xfrm>
            <a:off x="6497000" y="2234481"/>
            <a:ext cx="711300" cy="5910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754" name="Google Shape;754;ge10736bbc1_0_1"/>
          <p:cNvCxnSpPr>
            <a:stCxn id="750" idx="1"/>
            <a:endCxn id="745" idx="3"/>
          </p:cNvCxnSpPr>
          <p:nvPr/>
        </p:nvCxnSpPr>
        <p:spPr>
          <a:xfrm flipH="1">
            <a:off x="6496900" y="4032500"/>
            <a:ext cx="711300" cy="6282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755" name="Google Shape;755;ge10736bbc1_0_1"/>
          <p:cNvCxnSpPr>
            <a:stCxn id="751" idx="1"/>
            <a:endCxn id="745" idx="3"/>
          </p:cNvCxnSpPr>
          <p:nvPr/>
        </p:nvCxnSpPr>
        <p:spPr>
          <a:xfrm rot="10800000">
            <a:off x="6496900" y="4660700"/>
            <a:ext cx="711300" cy="580200"/>
          </a:xfrm>
          <a:prstGeom prst="bentConnector3">
            <a:avLst>
              <a:gd fmla="val 50000" name="adj1"/>
            </a:avLst>
          </a:prstGeom>
          <a:noFill/>
          <a:ln cap="flat" cmpd="sng" w="9525">
            <a:solidFill>
              <a:srgbClr val="C2C2C2"/>
            </a:solidFill>
            <a:prstDash val="solid"/>
            <a:round/>
            <a:headEnd len="sm" w="sm" type="non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pic>
        <p:nvPicPr>
          <p:cNvPr id="760" name="Google Shape;760;ge10736bbc1_0_19"/>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761" name="Google Shape;761;ge10736bbc1_0_19"/>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762" name="Google Shape;762;ge10736bbc1_0_19"/>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763" name="Google Shape;763;ge10736bbc1_0_19"/>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764" name="Google Shape;764;ge10736bbc1_0_19"/>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765" name="Google Shape;765;ge10736bbc1_0_19"/>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766" name="Google Shape;766;ge10736bbc1_0_19"/>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767" name="Google Shape;767;ge10736bbc1_0_19"/>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768" name="Google Shape;768;ge10736bbc1_0_19"/>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769" name="Google Shape;769;ge10736bbc1_0_19"/>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770" name="Google Shape;770;ge10736bbc1_0_19"/>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771" name="Google Shape;771;ge10736bbc1_0_19"/>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772" name="Google Shape;772;ge10736bbc1_0_19"/>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773" name="Google Shape;773;ge10736bbc1_0_19"/>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774" name="Google Shape;774;ge10736bbc1_0_19"/>
          <p:cNvSpPr txBox="1"/>
          <p:nvPr/>
        </p:nvSpPr>
        <p:spPr>
          <a:xfrm>
            <a:off x="4119925" y="2694550"/>
            <a:ext cx="32412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4600">
                <a:solidFill>
                  <a:schemeClr val="dk2"/>
                </a:solidFill>
                <a:latin typeface="Calibri"/>
                <a:ea typeface="Calibri"/>
                <a:cs typeface="Calibri"/>
                <a:sym typeface="Calibri"/>
              </a:rPr>
              <a:t>DataFrame</a:t>
            </a:r>
            <a:endParaRPr b="1" sz="4600">
              <a:solidFill>
                <a:schemeClr val="dk2"/>
              </a:solidFill>
              <a:latin typeface="Calibri"/>
              <a:ea typeface="Calibri"/>
              <a:cs typeface="Calibri"/>
              <a:sym typeface="Calibri"/>
            </a:endParaRPr>
          </a:p>
        </p:txBody>
      </p:sp>
      <p:pic>
        <p:nvPicPr>
          <p:cNvPr id="775" name="Google Shape;775;ge10736bbc1_0_19"/>
          <p:cNvPicPr preferRelativeResize="0"/>
          <p:nvPr/>
        </p:nvPicPr>
        <p:blipFill>
          <a:blip r:embed="rId9">
            <a:alphaModFix/>
          </a:blip>
          <a:stretch>
            <a:fillRect/>
          </a:stretch>
        </p:blipFill>
        <p:spPr>
          <a:xfrm>
            <a:off x="7811200" y="2198478"/>
            <a:ext cx="2037350" cy="2037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ge10736bbc1_0_317"/>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781" name="Google Shape;781;ge10736bbc1_0_317"/>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782" name="Google Shape;782;ge10736bbc1_0_317"/>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783" name="Google Shape;783;ge10736bbc1_0_317"/>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784" name="Google Shape;784;ge10736bbc1_0_317"/>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785" name="Google Shape;785;ge10736bbc1_0_317"/>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786" name="Google Shape;786;ge10736bbc1_0_317"/>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787" name="Google Shape;787;ge10736bbc1_0_317"/>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788" name="Google Shape;788;ge10736bbc1_0_317"/>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789" name="Google Shape;789;ge10736bbc1_0_317"/>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790" name="Google Shape;790;ge10736bbc1_0_317"/>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791" name="Google Shape;791;ge10736bbc1_0_317"/>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792" name="Google Shape;792;ge10736bbc1_0_317"/>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793" name="Google Shape;793;ge10736bbc1_0_317"/>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pic>
        <p:nvPicPr>
          <p:cNvPr id="794" name="Google Shape;794;ge10736bbc1_0_317"/>
          <p:cNvPicPr preferRelativeResize="0"/>
          <p:nvPr/>
        </p:nvPicPr>
        <p:blipFill>
          <a:blip r:embed="rId9">
            <a:alphaModFix/>
          </a:blip>
          <a:stretch>
            <a:fillRect/>
          </a:stretch>
        </p:blipFill>
        <p:spPr>
          <a:xfrm>
            <a:off x="2797300" y="2372877"/>
            <a:ext cx="1631651" cy="1631651"/>
          </a:xfrm>
          <a:prstGeom prst="rect">
            <a:avLst/>
          </a:prstGeom>
          <a:noFill/>
          <a:ln>
            <a:noFill/>
          </a:ln>
        </p:spPr>
      </p:pic>
      <p:pic>
        <p:nvPicPr>
          <p:cNvPr id="795" name="Google Shape;795;ge10736bbc1_0_317"/>
          <p:cNvPicPr preferRelativeResize="0"/>
          <p:nvPr/>
        </p:nvPicPr>
        <p:blipFill>
          <a:blip r:embed="rId10">
            <a:alphaModFix/>
          </a:blip>
          <a:stretch>
            <a:fillRect/>
          </a:stretch>
        </p:blipFill>
        <p:spPr>
          <a:xfrm>
            <a:off x="5275250" y="2372874"/>
            <a:ext cx="1631651" cy="1631651"/>
          </a:xfrm>
          <a:prstGeom prst="rect">
            <a:avLst/>
          </a:prstGeom>
          <a:noFill/>
          <a:ln>
            <a:noFill/>
          </a:ln>
        </p:spPr>
      </p:pic>
      <p:pic>
        <p:nvPicPr>
          <p:cNvPr id="796" name="Google Shape;796;ge10736bbc1_0_317"/>
          <p:cNvPicPr preferRelativeResize="0"/>
          <p:nvPr/>
        </p:nvPicPr>
        <p:blipFill>
          <a:blip r:embed="rId11">
            <a:alphaModFix/>
          </a:blip>
          <a:stretch>
            <a:fillRect/>
          </a:stretch>
        </p:blipFill>
        <p:spPr>
          <a:xfrm>
            <a:off x="7593400" y="2243001"/>
            <a:ext cx="1761524" cy="17615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ge20c34050c_0_320"/>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802" name="Google Shape;802;ge20c34050c_0_320"/>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803" name="Google Shape;803;ge20c34050c_0_320"/>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804" name="Google Shape;804;ge20c34050c_0_320"/>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805" name="Google Shape;805;ge20c34050c_0_320"/>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806" name="Google Shape;806;ge20c34050c_0_320"/>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807" name="Google Shape;807;ge20c34050c_0_320"/>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808" name="Google Shape;808;ge20c34050c_0_320"/>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809" name="Google Shape;809;ge20c34050c_0_320"/>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810" name="Google Shape;810;ge20c34050c_0_320"/>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811" name="Google Shape;811;ge20c34050c_0_320"/>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812" name="Google Shape;812;ge20c34050c_0_320"/>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813" name="Google Shape;813;ge20c34050c_0_320"/>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814" name="Google Shape;814;ge20c34050c_0_320"/>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815" name="Google Shape;815;ge20c34050c_0_320"/>
          <p:cNvSpPr txBox="1"/>
          <p:nvPr/>
        </p:nvSpPr>
        <p:spPr>
          <a:xfrm>
            <a:off x="3813975" y="2618350"/>
            <a:ext cx="34866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4600">
                <a:solidFill>
                  <a:schemeClr val="dk2"/>
                </a:solidFill>
                <a:latin typeface="Calibri"/>
                <a:ea typeface="Calibri"/>
                <a:cs typeface="Calibri"/>
                <a:sym typeface="Calibri"/>
              </a:rPr>
              <a:t>Probabilidad</a:t>
            </a:r>
            <a:endParaRPr b="1" sz="4600">
              <a:solidFill>
                <a:schemeClr val="dk2"/>
              </a:solidFill>
              <a:latin typeface="Calibri"/>
              <a:ea typeface="Calibri"/>
              <a:cs typeface="Calibri"/>
              <a:sym typeface="Calibri"/>
            </a:endParaRPr>
          </a:p>
        </p:txBody>
      </p:sp>
      <p:pic>
        <p:nvPicPr>
          <p:cNvPr id="816" name="Google Shape;816;ge20c34050c_0_320"/>
          <p:cNvPicPr preferRelativeResize="0"/>
          <p:nvPr/>
        </p:nvPicPr>
        <p:blipFill>
          <a:blip r:embed="rId9">
            <a:alphaModFix/>
          </a:blip>
          <a:stretch>
            <a:fillRect/>
          </a:stretch>
        </p:blipFill>
        <p:spPr>
          <a:xfrm>
            <a:off x="7148500" y="2153678"/>
            <a:ext cx="2037350" cy="2037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pic>
        <p:nvPicPr>
          <p:cNvPr id="821" name="Google Shape;821;ge20c34050c_0_396"/>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822" name="Google Shape;822;ge20c34050c_0_396"/>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823" name="Google Shape;823;ge20c34050c_0_396"/>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824" name="Google Shape;824;ge20c34050c_0_396"/>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825" name="Google Shape;825;ge20c34050c_0_396"/>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826" name="Google Shape;826;ge20c34050c_0_396"/>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827" name="Google Shape;827;ge20c34050c_0_396"/>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828" name="Google Shape;828;ge20c34050c_0_396"/>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829" name="Google Shape;829;ge20c34050c_0_396"/>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830" name="Google Shape;830;ge20c34050c_0_396"/>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831" name="Google Shape;831;ge20c34050c_0_396"/>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832" name="Google Shape;832;ge20c34050c_0_396"/>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833" name="Google Shape;833;ge20c34050c_0_396"/>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834" name="Google Shape;834;ge20c34050c_0_396"/>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835" name="Google Shape;835;ge20c34050c_0_396"/>
          <p:cNvSpPr txBox="1"/>
          <p:nvPr/>
        </p:nvSpPr>
        <p:spPr>
          <a:xfrm>
            <a:off x="3120475" y="2389750"/>
            <a:ext cx="6579300" cy="1600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AR" sz="4600">
                <a:solidFill>
                  <a:schemeClr val="dk2"/>
                </a:solidFill>
                <a:latin typeface="Calibri"/>
                <a:ea typeface="Calibri"/>
                <a:cs typeface="Calibri"/>
                <a:sym typeface="Calibri"/>
              </a:rPr>
              <a:t>¿Cuándo recurrimos a la probabilidad?</a:t>
            </a:r>
            <a:endParaRPr sz="4600">
              <a:solidFill>
                <a:schemeClr val="dk2"/>
              </a:solidFill>
              <a:latin typeface="Calibri"/>
              <a:ea typeface="Calibri"/>
              <a:cs typeface="Calibri"/>
              <a:sym typeface="Calibri"/>
            </a:endParaRPr>
          </a:p>
        </p:txBody>
      </p:sp>
      <p:pic>
        <p:nvPicPr>
          <p:cNvPr id="836" name="Google Shape;836;ge20c34050c_0_396"/>
          <p:cNvPicPr preferRelativeResize="0"/>
          <p:nvPr/>
        </p:nvPicPr>
        <p:blipFill>
          <a:blip r:embed="rId9">
            <a:alphaModFix/>
          </a:blip>
          <a:stretch>
            <a:fillRect/>
          </a:stretch>
        </p:blipFill>
        <p:spPr>
          <a:xfrm>
            <a:off x="8772175" y="4046900"/>
            <a:ext cx="1442400" cy="1277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pic>
        <p:nvPicPr>
          <p:cNvPr id="841" name="Google Shape;841;gb7f83098cf_0_43"/>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842" name="Google Shape;842;gb7f83098cf_0_43"/>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843" name="Google Shape;843;gb7f83098cf_0_43"/>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844" name="Google Shape;844;gb7f83098cf_0_43"/>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845" name="Google Shape;845;gb7f83098cf_0_43"/>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846" name="Google Shape;846;gb7f83098cf_0_43"/>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847" name="Google Shape;847;gb7f83098cf_0_43"/>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848" name="Google Shape;848;gb7f83098cf_0_43"/>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849" name="Google Shape;849;gb7f83098cf_0_43"/>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850" name="Google Shape;850;gb7f83098cf_0_43"/>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851" name="Google Shape;851;gb7f83098cf_0_43"/>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852" name="Google Shape;852;gb7f83098cf_0_43"/>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853" name="Google Shape;853;gb7f83098cf_0_43"/>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854" name="Google Shape;854;gb7f83098cf_0_43"/>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855" name="Google Shape;855;gb7f83098cf_0_43"/>
          <p:cNvSpPr txBox="1"/>
          <p:nvPr/>
        </p:nvSpPr>
        <p:spPr>
          <a:xfrm>
            <a:off x="2282275" y="2770750"/>
            <a:ext cx="33471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AR" sz="4600">
                <a:solidFill>
                  <a:schemeClr val="dk2"/>
                </a:solidFill>
                <a:latin typeface="Calibri"/>
                <a:ea typeface="Calibri"/>
                <a:cs typeface="Calibri"/>
                <a:sym typeface="Calibri"/>
              </a:rPr>
              <a:t>Probabilidad </a:t>
            </a:r>
            <a:endParaRPr sz="4600">
              <a:solidFill>
                <a:schemeClr val="dk2"/>
              </a:solidFill>
              <a:latin typeface="Calibri"/>
              <a:ea typeface="Calibri"/>
              <a:cs typeface="Calibri"/>
              <a:sym typeface="Calibri"/>
            </a:endParaRPr>
          </a:p>
        </p:txBody>
      </p:sp>
      <p:pic>
        <p:nvPicPr>
          <p:cNvPr id="856" name="Google Shape;856;gb7f83098cf_0_43"/>
          <p:cNvPicPr preferRelativeResize="0"/>
          <p:nvPr/>
        </p:nvPicPr>
        <p:blipFill>
          <a:blip r:embed="rId9">
            <a:alphaModFix/>
          </a:blip>
          <a:stretch>
            <a:fillRect/>
          </a:stretch>
        </p:blipFill>
        <p:spPr>
          <a:xfrm>
            <a:off x="5692575" y="2795375"/>
            <a:ext cx="907226" cy="907226"/>
          </a:xfrm>
          <a:prstGeom prst="rect">
            <a:avLst/>
          </a:prstGeom>
          <a:noFill/>
          <a:ln>
            <a:noFill/>
          </a:ln>
        </p:spPr>
      </p:pic>
      <p:sp>
        <p:nvSpPr>
          <p:cNvPr id="857" name="Google Shape;857;gb7f83098cf_0_43"/>
          <p:cNvSpPr txBox="1"/>
          <p:nvPr/>
        </p:nvSpPr>
        <p:spPr>
          <a:xfrm>
            <a:off x="6930475" y="2770750"/>
            <a:ext cx="35889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AR" sz="4600">
                <a:solidFill>
                  <a:schemeClr val="dk2"/>
                </a:solidFill>
                <a:latin typeface="Calibri"/>
                <a:ea typeface="Calibri"/>
                <a:cs typeface="Calibri"/>
                <a:sym typeface="Calibri"/>
              </a:rPr>
              <a:t>Incertidumbre</a:t>
            </a:r>
            <a:endParaRPr sz="4600">
              <a:solidFill>
                <a:schemeClr val="dk2"/>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1" name="Shape 861"/>
        <p:cNvGrpSpPr/>
        <p:nvPr/>
      </p:nvGrpSpPr>
      <p:grpSpPr>
        <a:xfrm>
          <a:off x="0" y="0"/>
          <a:ext cx="0" cy="0"/>
          <a:chOff x="0" y="0"/>
          <a:chExt cx="0" cy="0"/>
        </a:xfrm>
      </p:grpSpPr>
      <p:pic>
        <p:nvPicPr>
          <p:cNvPr id="862" name="Google Shape;862;gb7f83098cf_0_125"/>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863" name="Google Shape;863;gb7f83098cf_0_125"/>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864" name="Google Shape;864;gb7f83098cf_0_125"/>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865" name="Google Shape;865;gb7f83098cf_0_125"/>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866" name="Google Shape;866;gb7f83098cf_0_125"/>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867" name="Google Shape;867;gb7f83098cf_0_125"/>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868" name="Google Shape;868;gb7f83098cf_0_125"/>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869" name="Google Shape;869;gb7f83098cf_0_125"/>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870" name="Google Shape;870;gb7f83098cf_0_125"/>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871" name="Google Shape;871;gb7f83098cf_0_125"/>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872" name="Google Shape;872;gb7f83098cf_0_125"/>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873" name="Google Shape;873;gb7f83098cf_0_125"/>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874" name="Google Shape;874;gb7f83098cf_0_125"/>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875" name="Google Shape;875;gb7f83098cf_0_125"/>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876" name="Google Shape;876;gb7f83098cf_0_125"/>
          <p:cNvSpPr txBox="1"/>
          <p:nvPr/>
        </p:nvSpPr>
        <p:spPr>
          <a:xfrm>
            <a:off x="3850800" y="2599350"/>
            <a:ext cx="46428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s-AR" sz="7600">
                <a:solidFill>
                  <a:schemeClr val="dk2"/>
                </a:solidFill>
                <a:latin typeface="Calibri"/>
                <a:ea typeface="Calibri"/>
                <a:cs typeface="Calibri"/>
                <a:sym typeface="Calibri"/>
              </a:rPr>
              <a:t>0 ≤ P(A) ≤ 1</a:t>
            </a:r>
            <a:endParaRPr sz="4600">
              <a:solidFill>
                <a:schemeClr val="dk2"/>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0" name="Shape 880"/>
        <p:cNvGrpSpPr/>
        <p:nvPr/>
      </p:nvGrpSpPr>
      <p:grpSpPr>
        <a:xfrm>
          <a:off x="0" y="0"/>
          <a:ext cx="0" cy="0"/>
          <a:chOff x="0" y="0"/>
          <a:chExt cx="0" cy="0"/>
        </a:xfrm>
      </p:grpSpPr>
      <p:pic>
        <p:nvPicPr>
          <p:cNvPr id="881" name="Google Shape;881;gb7f83098cf_0_145"/>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882" name="Google Shape;882;gb7f83098cf_0_145"/>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883" name="Google Shape;883;gb7f83098cf_0_145"/>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884" name="Google Shape;884;gb7f83098cf_0_145"/>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885" name="Google Shape;885;gb7f83098cf_0_145"/>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886" name="Google Shape;886;gb7f83098cf_0_145"/>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887" name="Google Shape;887;gb7f83098cf_0_145"/>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888" name="Google Shape;888;gb7f83098cf_0_145"/>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889" name="Google Shape;889;gb7f83098cf_0_145"/>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890" name="Google Shape;890;gb7f83098cf_0_145"/>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891" name="Google Shape;891;gb7f83098cf_0_145"/>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892" name="Google Shape;892;gb7f83098cf_0_145"/>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893" name="Google Shape;893;gb7f83098cf_0_145"/>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894" name="Google Shape;894;gb7f83098cf_0_145"/>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895" name="Google Shape;895;gb7f83098cf_0_145"/>
          <p:cNvSpPr txBox="1"/>
          <p:nvPr/>
        </p:nvSpPr>
        <p:spPr>
          <a:xfrm>
            <a:off x="2240025" y="2446950"/>
            <a:ext cx="75540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AR" sz="7600">
                <a:solidFill>
                  <a:schemeClr val="dk2"/>
                </a:solidFill>
                <a:latin typeface="Calibri"/>
                <a:ea typeface="Calibri"/>
                <a:cs typeface="Calibri"/>
                <a:sym typeface="Calibri"/>
              </a:rPr>
              <a:t>P(Ω)=1</a:t>
            </a:r>
            <a:endParaRPr sz="7600">
              <a:solidFill>
                <a:schemeClr val="dk2"/>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9" name="Shape 899"/>
        <p:cNvGrpSpPr/>
        <p:nvPr/>
      </p:nvGrpSpPr>
      <p:grpSpPr>
        <a:xfrm>
          <a:off x="0" y="0"/>
          <a:ext cx="0" cy="0"/>
          <a:chOff x="0" y="0"/>
          <a:chExt cx="0" cy="0"/>
        </a:xfrm>
      </p:grpSpPr>
      <p:pic>
        <p:nvPicPr>
          <p:cNvPr id="900" name="Google Shape;900;gb7f83098cf_0_165"/>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901" name="Google Shape;901;gb7f83098cf_0_165"/>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902" name="Google Shape;902;gb7f83098cf_0_165"/>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903" name="Google Shape;903;gb7f83098cf_0_165"/>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904" name="Google Shape;904;gb7f83098cf_0_165"/>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905" name="Google Shape;905;gb7f83098cf_0_165"/>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906" name="Google Shape;906;gb7f83098cf_0_165"/>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907" name="Google Shape;907;gb7f83098cf_0_165"/>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908" name="Google Shape;908;gb7f83098cf_0_165"/>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909" name="Google Shape;909;gb7f83098cf_0_165"/>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910" name="Google Shape;910;gb7f83098cf_0_165"/>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911" name="Google Shape;911;gb7f83098cf_0_165"/>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912" name="Google Shape;912;gb7f83098cf_0_165"/>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913" name="Google Shape;913;gb7f83098cf_0_165"/>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pic>
        <p:nvPicPr>
          <p:cNvPr id="914" name="Google Shape;914;gb7f83098cf_0_165"/>
          <p:cNvPicPr preferRelativeResize="0"/>
          <p:nvPr/>
        </p:nvPicPr>
        <p:blipFill>
          <a:blip r:embed="rId9">
            <a:alphaModFix/>
          </a:blip>
          <a:stretch>
            <a:fillRect/>
          </a:stretch>
        </p:blipFill>
        <p:spPr>
          <a:xfrm>
            <a:off x="2741575" y="2322901"/>
            <a:ext cx="2658280" cy="2012306"/>
          </a:xfrm>
          <a:prstGeom prst="rect">
            <a:avLst/>
          </a:prstGeom>
          <a:noFill/>
          <a:ln>
            <a:noFill/>
          </a:ln>
        </p:spPr>
      </p:pic>
      <p:pic>
        <p:nvPicPr>
          <p:cNvPr id="915" name="Google Shape;915;gb7f83098cf_0_165"/>
          <p:cNvPicPr preferRelativeResize="0"/>
          <p:nvPr/>
        </p:nvPicPr>
        <p:blipFill>
          <a:blip r:embed="rId10">
            <a:alphaModFix/>
          </a:blip>
          <a:stretch>
            <a:fillRect/>
          </a:stretch>
        </p:blipFill>
        <p:spPr>
          <a:xfrm>
            <a:off x="7083127" y="2621046"/>
            <a:ext cx="2293549" cy="1736205"/>
          </a:xfrm>
          <a:prstGeom prst="rect">
            <a:avLst/>
          </a:prstGeom>
          <a:noFill/>
          <a:ln>
            <a:noFill/>
          </a:ln>
        </p:spPr>
      </p:pic>
      <p:sp>
        <p:nvSpPr>
          <p:cNvPr id="916" name="Google Shape;916;gb7f83098cf_0_165"/>
          <p:cNvSpPr txBox="1"/>
          <p:nvPr/>
        </p:nvSpPr>
        <p:spPr>
          <a:xfrm>
            <a:off x="2250750" y="1185950"/>
            <a:ext cx="32259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AR" sz="4600">
                <a:solidFill>
                  <a:schemeClr val="dk2"/>
                </a:solidFill>
                <a:latin typeface="Calibri"/>
                <a:ea typeface="Calibri"/>
                <a:cs typeface="Calibri"/>
                <a:sym typeface="Calibri"/>
              </a:rPr>
              <a:t>Empresa 1</a:t>
            </a:r>
            <a:endParaRPr sz="4600">
              <a:solidFill>
                <a:schemeClr val="dk2"/>
              </a:solidFill>
              <a:latin typeface="Calibri"/>
              <a:ea typeface="Calibri"/>
              <a:cs typeface="Calibri"/>
              <a:sym typeface="Calibri"/>
            </a:endParaRPr>
          </a:p>
        </p:txBody>
      </p:sp>
      <p:sp>
        <p:nvSpPr>
          <p:cNvPr id="917" name="Google Shape;917;gb7f83098cf_0_165"/>
          <p:cNvSpPr txBox="1"/>
          <p:nvPr/>
        </p:nvSpPr>
        <p:spPr>
          <a:xfrm>
            <a:off x="6415800" y="1185950"/>
            <a:ext cx="32259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AR" sz="4600">
                <a:solidFill>
                  <a:schemeClr val="dk2"/>
                </a:solidFill>
                <a:latin typeface="Calibri"/>
                <a:ea typeface="Calibri"/>
                <a:cs typeface="Calibri"/>
                <a:sym typeface="Calibri"/>
              </a:rPr>
              <a:t>Empresa 2</a:t>
            </a:r>
            <a:endParaRPr sz="4600">
              <a:solidFill>
                <a:schemeClr val="dk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ge168dd39f7_0_0"/>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149" name="Google Shape;149;ge168dd39f7_0_0"/>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150" name="Google Shape;150;ge168dd39f7_0_0"/>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151" name="Google Shape;151;ge168dd39f7_0_0"/>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152" name="Google Shape;152;ge168dd39f7_0_0"/>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153" name="Google Shape;153;ge168dd39f7_0_0"/>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154" name="Google Shape;154;ge168dd39f7_0_0"/>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155" name="Google Shape;155;ge168dd39f7_0_0"/>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156" name="Google Shape;156;ge168dd39f7_0_0"/>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157" name="Google Shape;157;ge168dd39f7_0_0"/>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158" name="Google Shape;158;ge168dd39f7_0_0"/>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159" name="Google Shape;159;ge168dd39f7_0_0"/>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160" name="Google Shape;160;ge168dd39f7_0_0"/>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161" name="Google Shape;161;ge168dd39f7_0_0"/>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162" name="Google Shape;162;ge168dd39f7_0_0"/>
          <p:cNvSpPr txBox="1"/>
          <p:nvPr/>
        </p:nvSpPr>
        <p:spPr>
          <a:xfrm>
            <a:off x="434250" y="1302700"/>
            <a:ext cx="86250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4600">
                <a:solidFill>
                  <a:schemeClr val="dk2"/>
                </a:solidFill>
                <a:latin typeface="Calibri"/>
                <a:ea typeface="Calibri"/>
                <a:cs typeface="Calibri"/>
                <a:sym typeface="Calibri"/>
              </a:rPr>
              <a:t>¿Qué es la ciencia de datos?</a:t>
            </a:r>
            <a:endParaRPr b="1" sz="4600">
              <a:solidFill>
                <a:schemeClr val="dk2"/>
              </a:solidFill>
              <a:latin typeface="Calibri"/>
              <a:ea typeface="Calibri"/>
              <a:cs typeface="Calibri"/>
              <a:sym typeface="Calibri"/>
            </a:endParaRPr>
          </a:p>
        </p:txBody>
      </p:sp>
      <p:sp>
        <p:nvSpPr>
          <p:cNvPr id="163" name="Google Shape;163;ge168dd39f7_0_0"/>
          <p:cNvSpPr txBox="1"/>
          <p:nvPr/>
        </p:nvSpPr>
        <p:spPr>
          <a:xfrm>
            <a:off x="853500" y="2476913"/>
            <a:ext cx="60795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AR" sz="2600">
                <a:solidFill>
                  <a:schemeClr val="dk2"/>
                </a:solidFill>
                <a:latin typeface="Calibri"/>
                <a:ea typeface="Calibri"/>
                <a:cs typeface="Calibri"/>
                <a:sym typeface="Calibri"/>
              </a:rPr>
              <a:t>Conjunto de disciplinas que utiliza </a:t>
            </a:r>
            <a:r>
              <a:rPr b="1" lang="es-AR" sz="2600">
                <a:solidFill>
                  <a:schemeClr val="dk2"/>
                </a:solidFill>
                <a:latin typeface="Calibri"/>
                <a:ea typeface="Calibri"/>
                <a:cs typeface="Calibri"/>
                <a:sym typeface="Calibri"/>
              </a:rPr>
              <a:t>métodos científicos</a:t>
            </a:r>
            <a:r>
              <a:rPr lang="es-AR" sz="2600">
                <a:solidFill>
                  <a:schemeClr val="dk2"/>
                </a:solidFill>
                <a:latin typeface="Calibri"/>
                <a:ea typeface="Calibri"/>
                <a:cs typeface="Calibri"/>
                <a:sym typeface="Calibri"/>
              </a:rPr>
              <a:t> para obtener conocimientos a partir de los </a:t>
            </a:r>
            <a:r>
              <a:rPr b="1" lang="es-AR" sz="2600">
                <a:solidFill>
                  <a:schemeClr val="dk2"/>
                </a:solidFill>
                <a:latin typeface="Calibri"/>
                <a:ea typeface="Calibri"/>
                <a:cs typeface="Calibri"/>
                <a:sym typeface="Calibri"/>
              </a:rPr>
              <a:t>datos</a:t>
            </a:r>
            <a:r>
              <a:rPr lang="es-AR" sz="2600">
                <a:solidFill>
                  <a:schemeClr val="dk2"/>
                </a:solidFill>
                <a:latin typeface="Calibri"/>
                <a:ea typeface="Calibri"/>
                <a:cs typeface="Calibri"/>
                <a:sym typeface="Calibri"/>
              </a:rPr>
              <a:t> dándoles un mayor valor.</a:t>
            </a:r>
            <a:endParaRPr sz="2600">
              <a:solidFill>
                <a:schemeClr val="dk2"/>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164" name="Google Shape;164;ge168dd39f7_0_0"/>
          <p:cNvPicPr preferRelativeResize="0"/>
          <p:nvPr/>
        </p:nvPicPr>
        <p:blipFill>
          <a:blip r:embed="rId9">
            <a:alphaModFix/>
          </a:blip>
          <a:stretch>
            <a:fillRect/>
          </a:stretch>
        </p:blipFill>
        <p:spPr>
          <a:xfrm>
            <a:off x="7457100" y="2081075"/>
            <a:ext cx="3845700" cy="3485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1" name="Shape 921"/>
        <p:cNvGrpSpPr/>
        <p:nvPr/>
      </p:nvGrpSpPr>
      <p:grpSpPr>
        <a:xfrm>
          <a:off x="0" y="0"/>
          <a:ext cx="0" cy="0"/>
          <a:chOff x="0" y="0"/>
          <a:chExt cx="0" cy="0"/>
        </a:xfrm>
      </p:grpSpPr>
      <p:pic>
        <p:nvPicPr>
          <p:cNvPr id="922" name="Google Shape;922;gb7f83098cf_0_187"/>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923" name="Google Shape;923;gb7f83098cf_0_187"/>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924" name="Google Shape;924;gb7f83098cf_0_187"/>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925" name="Google Shape;925;gb7f83098cf_0_187"/>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926" name="Google Shape;926;gb7f83098cf_0_187"/>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927" name="Google Shape;927;gb7f83098cf_0_187"/>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928" name="Google Shape;928;gb7f83098cf_0_187"/>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929" name="Google Shape;929;gb7f83098cf_0_187"/>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930" name="Google Shape;930;gb7f83098cf_0_187"/>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931" name="Google Shape;931;gb7f83098cf_0_187"/>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932" name="Google Shape;932;gb7f83098cf_0_187"/>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933" name="Google Shape;933;gb7f83098cf_0_187"/>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934" name="Google Shape;934;gb7f83098cf_0_187"/>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935" name="Google Shape;935;gb7f83098cf_0_187"/>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936" name="Google Shape;936;gb7f83098cf_0_187"/>
          <p:cNvSpPr txBox="1"/>
          <p:nvPr/>
        </p:nvSpPr>
        <p:spPr>
          <a:xfrm>
            <a:off x="2087625" y="2675550"/>
            <a:ext cx="8697000" cy="209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AR" sz="4800">
                <a:solidFill>
                  <a:schemeClr val="dk2"/>
                </a:solidFill>
                <a:latin typeface="Calibri"/>
                <a:ea typeface="Calibri"/>
                <a:cs typeface="Calibri"/>
                <a:sym typeface="Calibri"/>
              </a:rPr>
              <a:t>Ω ={(P P), (NP P), (P NP), (NP NP)}</a:t>
            </a:r>
            <a:endParaRPr sz="4800">
              <a:solidFill>
                <a:schemeClr val="dk2"/>
              </a:solidFill>
              <a:latin typeface="Calibri"/>
              <a:ea typeface="Calibri"/>
              <a:cs typeface="Calibri"/>
              <a:sym typeface="Calibri"/>
            </a:endParaRPr>
          </a:p>
          <a:p>
            <a:pPr indent="0" lvl="0" marL="0" rtl="0" algn="ctr">
              <a:spcBef>
                <a:spcPts val="0"/>
              </a:spcBef>
              <a:spcAft>
                <a:spcPts val="0"/>
              </a:spcAft>
              <a:buNone/>
            </a:pPr>
            <a:r>
              <a:t/>
            </a:r>
            <a:endParaRPr sz="7600">
              <a:solidFill>
                <a:schemeClr val="dk2"/>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pic>
        <p:nvPicPr>
          <p:cNvPr id="941" name="Google Shape;941;ge20c34050c_0_339"/>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942" name="Google Shape;942;ge20c34050c_0_339"/>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943" name="Google Shape;943;ge20c34050c_0_339"/>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944" name="Google Shape;944;ge20c34050c_0_339"/>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945" name="Google Shape;945;ge20c34050c_0_339"/>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946" name="Google Shape;946;ge20c34050c_0_339"/>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947" name="Google Shape;947;ge20c34050c_0_339"/>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948" name="Google Shape;948;ge20c34050c_0_339"/>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949" name="Google Shape;949;ge20c34050c_0_339"/>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950" name="Google Shape;950;ge20c34050c_0_339"/>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951" name="Google Shape;951;ge20c34050c_0_339"/>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952" name="Google Shape;952;ge20c34050c_0_339"/>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953" name="Google Shape;953;ge20c34050c_0_339"/>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954" name="Google Shape;954;ge20c34050c_0_339"/>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955" name="Google Shape;955;ge20c34050c_0_339"/>
          <p:cNvSpPr txBox="1"/>
          <p:nvPr/>
        </p:nvSpPr>
        <p:spPr>
          <a:xfrm>
            <a:off x="3529050" y="2999350"/>
            <a:ext cx="43917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AR" sz="4600">
                <a:solidFill>
                  <a:schemeClr val="dk2"/>
                </a:solidFill>
                <a:latin typeface="Calibri"/>
                <a:ea typeface="Calibri"/>
                <a:cs typeface="Calibri"/>
                <a:sym typeface="Calibri"/>
              </a:rPr>
              <a:t>Variable aleatoria</a:t>
            </a:r>
            <a:endParaRPr sz="4600">
              <a:solidFill>
                <a:schemeClr val="dk2"/>
              </a:solidFill>
              <a:latin typeface="Calibri"/>
              <a:ea typeface="Calibri"/>
              <a:cs typeface="Calibri"/>
              <a:sym typeface="Calibri"/>
            </a:endParaRPr>
          </a:p>
        </p:txBody>
      </p:sp>
      <p:pic>
        <p:nvPicPr>
          <p:cNvPr id="956" name="Google Shape;956;ge20c34050c_0_339"/>
          <p:cNvPicPr preferRelativeResize="0"/>
          <p:nvPr/>
        </p:nvPicPr>
        <p:blipFill>
          <a:blip r:embed="rId9">
            <a:alphaModFix/>
          </a:blip>
          <a:stretch>
            <a:fillRect/>
          </a:stretch>
        </p:blipFill>
        <p:spPr>
          <a:xfrm>
            <a:off x="8025950" y="2076504"/>
            <a:ext cx="1967300" cy="1967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0" name="Shape 960"/>
        <p:cNvGrpSpPr/>
        <p:nvPr/>
      </p:nvGrpSpPr>
      <p:grpSpPr>
        <a:xfrm>
          <a:off x="0" y="0"/>
          <a:ext cx="0" cy="0"/>
          <a:chOff x="0" y="0"/>
          <a:chExt cx="0" cy="0"/>
        </a:xfrm>
      </p:grpSpPr>
      <p:pic>
        <p:nvPicPr>
          <p:cNvPr id="961" name="Google Shape;961;gb7f83098cf_0_87"/>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962" name="Google Shape;962;gb7f83098cf_0_87"/>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963" name="Google Shape;963;gb7f83098cf_0_87"/>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964" name="Google Shape;964;gb7f83098cf_0_87"/>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965" name="Google Shape;965;gb7f83098cf_0_87"/>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966" name="Google Shape;966;gb7f83098cf_0_87"/>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967" name="Google Shape;967;gb7f83098cf_0_87"/>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968" name="Google Shape;968;gb7f83098cf_0_87"/>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969" name="Google Shape;969;gb7f83098cf_0_87"/>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970" name="Google Shape;970;gb7f83098cf_0_87"/>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971" name="Google Shape;971;gb7f83098cf_0_87"/>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972" name="Google Shape;972;gb7f83098cf_0_87"/>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973" name="Google Shape;973;gb7f83098cf_0_87"/>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974" name="Google Shape;974;gb7f83098cf_0_87"/>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975" name="Google Shape;975;gb7f83098cf_0_87"/>
          <p:cNvSpPr txBox="1"/>
          <p:nvPr/>
        </p:nvSpPr>
        <p:spPr>
          <a:xfrm>
            <a:off x="2583550" y="2770750"/>
            <a:ext cx="71484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AR" sz="4600">
                <a:solidFill>
                  <a:schemeClr val="dk2"/>
                </a:solidFill>
                <a:latin typeface="Calibri"/>
                <a:ea typeface="Calibri"/>
                <a:cs typeface="Calibri"/>
                <a:sym typeface="Calibri"/>
              </a:rPr>
              <a:t>Probabilidad Condicional</a:t>
            </a:r>
            <a:endParaRPr sz="4600">
              <a:solidFill>
                <a:schemeClr val="dk2"/>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9" name="Shape 979"/>
        <p:cNvGrpSpPr/>
        <p:nvPr/>
      </p:nvGrpSpPr>
      <p:grpSpPr>
        <a:xfrm>
          <a:off x="0" y="0"/>
          <a:ext cx="0" cy="0"/>
          <a:chOff x="0" y="0"/>
          <a:chExt cx="0" cy="0"/>
        </a:xfrm>
      </p:grpSpPr>
      <p:pic>
        <p:nvPicPr>
          <p:cNvPr id="980" name="Google Shape;980;gb7f83098cf_0_209"/>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981" name="Google Shape;981;gb7f83098cf_0_209"/>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982" name="Google Shape;982;gb7f83098cf_0_209"/>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983" name="Google Shape;983;gb7f83098cf_0_209"/>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984" name="Google Shape;984;gb7f83098cf_0_209"/>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985" name="Google Shape;985;gb7f83098cf_0_209"/>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986" name="Google Shape;986;gb7f83098cf_0_209"/>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987" name="Google Shape;987;gb7f83098cf_0_209"/>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988" name="Google Shape;988;gb7f83098cf_0_209"/>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989" name="Google Shape;989;gb7f83098cf_0_209"/>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990" name="Google Shape;990;gb7f83098cf_0_209"/>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991" name="Google Shape;991;gb7f83098cf_0_209"/>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992" name="Google Shape;992;gb7f83098cf_0_209"/>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993" name="Google Shape;993;gb7f83098cf_0_209"/>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pic>
        <p:nvPicPr>
          <p:cNvPr id="994" name="Google Shape;994;gb7f83098cf_0_209"/>
          <p:cNvPicPr preferRelativeResize="0"/>
          <p:nvPr/>
        </p:nvPicPr>
        <p:blipFill>
          <a:blip r:embed="rId9">
            <a:alphaModFix/>
          </a:blip>
          <a:stretch>
            <a:fillRect/>
          </a:stretch>
        </p:blipFill>
        <p:spPr>
          <a:xfrm>
            <a:off x="3276600" y="2754450"/>
            <a:ext cx="5842000" cy="13676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pic>
        <p:nvPicPr>
          <p:cNvPr id="999" name="Google Shape;999;gb7f83098cf_0_106"/>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1000" name="Google Shape;1000;gb7f83098cf_0_106"/>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1001" name="Google Shape;1001;gb7f83098cf_0_106"/>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1002" name="Google Shape;1002;gb7f83098cf_0_106"/>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1003" name="Google Shape;1003;gb7f83098cf_0_106"/>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1004" name="Google Shape;1004;gb7f83098cf_0_106"/>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1005" name="Google Shape;1005;gb7f83098cf_0_106"/>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1006" name="Google Shape;1006;gb7f83098cf_0_106"/>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1007" name="Google Shape;1007;gb7f83098cf_0_106"/>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1008" name="Google Shape;1008;gb7f83098cf_0_106"/>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1009" name="Google Shape;1009;gb7f83098cf_0_106"/>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1010" name="Google Shape;1010;gb7f83098cf_0_106"/>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1011" name="Google Shape;1011;gb7f83098cf_0_106"/>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1012" name="Google Shape;1012;gb7f83098cf_0_106"/>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1013" name="Google Shape;1013;gb7f83098cf_0_106"/>
          <p:cNvSpPr txBox="1"/>
          <p:nvPr/>
        </p:nvSpPr>
        <p:spPr>
          <a:xfrm>
            <a:off x="4074700" y="2389750"/>
            <a:ext cx="32259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4600">
                <a:solidFill>
                  <a:schemeClr val="dk2"/>
                </a:solidFill>
                <a:latin typeface="Calibri"/>
                <a:ea typeface="Calibri"/>
                <a:cs typeface="Calibri"/>
                <a:sym typeface="Calibri"/>
              </a:rPr>
              <a:t>Estadística Descriptiva</a:t>
            </a:r>
            <a:endParaRPr b="1" sz="4600">
              <a:solidFill>
                <a:schemeClr val="dk2"/>
              </a:solidFill>
              <a:latin typeface="Calibri"/>
              <a:ea typeface="Calibri"/>
              <a:cs typeface="Calibri"/>
              <a:sym typeface="Calibri"/>
            </a:endParaRPr>
          </a:p>
        </p:txBody>
      </p:sp>
      <p:pic>
        <p:nvPicPr>
          <p:cNvPr id="1014" name="Google Shape;1014;gb7f83098cf_0_106"/>
          <p:cNvPicPr preferRelativeResize="0"/>
          <p:nvPr/>
        </p:nvPicPr>
        <p:blipFill>
          <a:blip r:embed="rId9">
            <a:alphaModFix/>
          </a:blip>
          <a:stretch>
            <a:fillRect/>
          </a:stretch>
        </p:blipFill>
        <p:spPr>
          <a:xfrm>
            <a:off x="7148500" y="2153678"/>
            <a:ext cx="2037350" cy="20373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pic>
        <p:nvPicPr>
          <p:cNvPr id="1019" name="Google Shape;1019;ge20c34050c_0_20"/>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1020" name="Google Shape;1020;ge20c34050c_0_20"/>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1021" name="Google Shape;1021;ge20c34050c_0_20"/>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1022" name="Google Shape;1022;ge20c34050c_0_20"/>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1023" name="Google Shape;1023;ge20c34050c_0_20"/>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1024" name="Google Shape;1024;ge20c34050c_0_20"/>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1025" name="Google Shape;1025;ge20c34050c_0_20"/>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1026" name="Google Shape;1026;ge20c34050c_0_20"/>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1027" name="Google Shape;1027;ge20c34050c_0_20"/>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1028" name="Google Shape;1028;ge20c34050c_0_20"/>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1029" name="Google Shape;1029;ge20c34050c_0_20"/>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1030" name="Google Shape;1030;ge20c34050c_0_20"/>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1031" name="Google Shape;1031;ge20c34050c_0_20"/>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1032" name="Google Shape;1032;ge20c34050c_0_20"/>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1033" name="Google Shape;1033;ge20c34050c_0_20"/>
          <p:cNvSpPr txBox="1"/>
          <p:nvPr/>
        </p:nvSpPr>
        <p:spPr>
          <a:xfrm>
            <a:off x="1257675" y="2190625"/>
            <a:ext cx="3235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2700">
                <a:solidFill>
                  <a:schemeClr val="dk2"/>
                </a:solidFill>
                <a:latin typeface="Calibri"/>
                <a:ea typeface="Calibri"/>
                <a:cs typeface="Calibri"/>
                <a:sym typeface="Calibri"/>
              </a:rPr>
              <a:t>Frecuencia Absoluta</a:t>
            </a:r>
            <a:endParaRPr b="1" sz="2700">
              <a:solidFill>
                <a:schemeClr val="dk2"/>
              </a:solidFill>
              <a:latin typeface="Calibri"/>
              <a:ea typeface="Calibri"/>
              <a:cs typeface="Calibri"/>
              <a:sym typeface="Calibri"/>
            </a:endParaRPr>
          </a:p>
        </p:txBody>
      </p:sp>
      <p:sp>
        <p:nvSpPr>
          <p:cNvPr id="1034" name="Google Shape;1034;ge20c34050c_0_20"/>
          <p:cNvSpPr txBox="1"/>
          <p:nvPr/>
        </p:nvSpPr>
        <p:spPr>
          <a:xfrm>
            <a:off x="4631425" y="2190625"/>
            <a:ext cx="3235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2700">
                <a:solidFill>
                  <a:schemeClr val="dk2"/>
                </a:solidFill>
                <a:latin typeface="Calibri"/>
                <a:ea typeface="Calibri"/>
                <a:cs typeface="Calibri"/>
                <a:sym typeface="Calibri"/>
              </a:rPr>
              <a:t>Frecuencia Relativa</a:t>
            </a:r>
            <a:endParaRPr b="1" sz="2700">
              <a:solidFill>
                <a:schemeClr val="dk2"/>
              </a:solidFill>
              <a:latin typeface="Calibri"/>
              <a:ea typeface="Calibri"/>
              <a:cs typeface="Calibri"/>
              <a:sym typeface="Calibri"/>
            </a:endParaRPr>
          </a:p>
        </p:txBody>
      </p:sp>
      <p:sp>
        <p:nvSpPr>
          <p:cNvPr id="1035" name="Google Shape;1035;ge20c34050c_0_20"/>
          <p:cNvSpPr txBox="1"/>
          <p:nvPr/>
        </p:nvSpPr>
        <p:spPr>
          <a:xfrm>
            <a:off x="1384718" y="2867415"/>
            <a:ext cx="2981400" cy="34875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lang="es-AR" sz="1600">
                <a:solidFill>
                  <a:schemeClr val="dk2"/>
                </a:solidFill>
                <a:latin typeface="Roboto"/>
                <a:ea typeface="Roboto"/>
                <a:cs typeface="Roboto"/>
                <a:sym typeface="Roboto"/>
              </a:rPr>
              <a:t>Cantidad de veces que se repite el valor de la variable</a:t>
            </a:r>
            <a:endParaRPr sz="1600">
              <a:solidFill>
                <a:schemeClr val="dk2"/>
              </a:solidFill>
              <a:latin typeface="Roboto"/>
              <a:ea typeface="Roboto"/>
              <a:cs typeface="Roboto"/>
              <a:sym typeface="Roboto"/>
            </a:endParaRPr>
          </a:p>
        </p:txBody>
      </p:sp>
      <p:sp>
        <p:nvSpPr>
          <p:cNvPr id="1036" name="Google Shape;1036;ge20c34050c_0_20"/>
          <p:cNvSpPr txBox="1"/>
          <p:nvPr/>
        </p:nvSpPr>
        <p:spPr>
          <a:xfrm>
            <a:off x="4834668" y="2867415"/>
            <a:ext cx="2981400" cy="34875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lang="es-AR" sz="1600">
                <a:solidFill>
                  <a:schemeClr val="dk2"/>
                </a:solidFill>
                <a:latin typeface="Roboto"/>
                <a:ea typeface="Roboto"/>
                <a:cs typeface="Roboto"/>
                <a:sym typeface="Roboto"/>
              </a:rPr>
              <a:t>Proporción de veces que se repite el valor de la variable </a:t>
            </a:r>
            <a:endParaRPr sz="1600">
              <a:solidFill>
                <a:schemeClr val="dk2"/>
              </a:solidFill>
              <a:latin typeface="Roboto"/>
              <a:ea typeface="Roboto"/>
              <a:cs typeface="Roboto"/>
              <a:sym typeface="Roboto"/>
            </a:endParaRPr>
          </a:p>
        </p:txBody>
      </p:sp>
      <p:sp>
        <p:nvSpPr>
          <p:cNvPr id="1037" name="Google Shape;1037;ge20c34050c_0_20"/>
          <p:cNvSpPr txBox="1"/>
          <p:nvPr/>
        </p:nvSpPr>
        <p:spPr>
          <a:xfrm>
            <a:off x="7790725" y="2190625"/>
            <a:ext cx="35607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2700">
                <a:solidFill>
                  <a:schemeClr val="dk2"/>
                </a:solidFill>
                <a:latin typeface="Calibri"/>
                <a:ea typeface="Calibri"/>
                <a:cs typeface="Calibri"/>
                <a:sym typeface="Calibri"/>
              </a:rPr>
              <a:t>Tablas de contingencia</a:t>
            </a:r>
            <a:endParaRPr b="1" sz="2700">
              <a:solidFill>
                <a:schemeClr val="dk2"/>
              </a:solidFill>
              <a:latin typeface="Calibri"/>
              <a:ea typeface="Calibri"/>
              <a:cs typeface="Calibri"/>
              <a:sym typeface="Calibri"/>
            </a:endParaRPr>
          </a:p>
        </p:txBody>
      </p:sp>
      <p:sp>
        <p:nvSpPr>
          <p:cNvPr id="1038" name="Google Shape;1038;ge20c34050c_0_20"/>
          <p:cNvSpPr txBox="1"/>
          <p:nvPr/>
        </p:nvSpPr>
        <p:spPr>
          <a:xfrm>
            <a:off x="7958868" y="2867415"/>
            <a:ext cx="2981400" cy="34875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lang="es-AR" sz="1600">
                <a:solidFill>
                  <a:schemeClr val="dk2"/>
                </a:solidFill>
                <a:latin typeface="Roboto"/>
                <a:ea typeface="Roboto"/>
                <a:cs typeface="Roboto"/>
                <a:sym typeface="Roboto"/>
              </a:rPr>
              <a:t>Se utilizan cuando interesa analizar dos variables categóricas o numéricas</a:t>
            </a:r>
            <a:endParaRPr sz="1600">
              <a:solidFill>
                <a:schemeClr val="dk2"/>
              </a:solidFill>
              <a:latin typeface="Roboto"/>
              <a:ea typeface="Roboto"/>
              <a:cs typeface="Roboto"/>
              <a:sym typeface="Roboto"/>
            </a:endParaRPr>
          </a:p>
        </p:txBody>
      </p:sp>
      <p:pic>
        <p:nvPicPr>
          <p:cNvPr id="1039" name="Google Shape;1039;ge20c34050c_0_20"/>
          <p:cNvPicPr preferRelativeResize="0"/>
          <p:nvPr/>
        </p:nvPicPr>
        <p:blipFill>
          <a:blip r:embed="rId9">
            <a:alphaModFix/>
          </a:blip>
          <a:stretch>
            <a:fillRect/>
          </a:stretch>
        </p:blipFill>
        <p:spPr>
          <a:xfrm>
            <a:off x="8668300" y="4149063"/>
            <a:ext cx="1884200" cy="1884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pic>
        <p:nvPicPr>
          <p:cNvPr id="1044" name="Google Shape;1044;ge15f161c73_0_1"/>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1045" name="Google Shape;1045;ge15f161c73_0_1"/>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1046" name="Google Shape;1046;ge15f161c73_0_1"/>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1047" name="Google Shape;1047;ge15f161c73_0_1"/>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1048" name="Google Shape;1048;ge15f161c73_0_1"/>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1049" name="Google Shape;1049;ge15f161c73_0_1"/>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1050" name="Google Shape;1050;ge15f161c73_0_1"/>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1051" name="Google Shape;1051;ge15f161c73_0_1"/>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1052" name="Google Shape;1052;ge15f161c73_0_1"/>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1053" name="Google Shape;1053;ge15f161c73_0_1"/>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1054" name="Google Shape;1054;ge15f161c73_0_1"/>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1055" name="Google Shape;1055;ge15f161c73_0_1"/>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1056" name="Google Shape;1056;ge15f161c73_0_1"/>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1057" name="Google Shape;1057;ge15f161c73_0_1"/>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pic>
        <p:nvPicPr>
          <p:cNvPr id="1058" name="Google Shape;1058;ge15f161c73_0_1"/>
          <p:cNvPicPr preferRelativeResize="0"/>
          <p:nvPr/>
        </p:nvPicPr>
        <p:blipFill>
          <a:blip r:embed="rId9">
            <a:alphaModFix/>
          </a:blip>
          <a:stretch>
            <a:fillRect/>
          </a:stretch>
        </p:blipFill>
        <p:spPr>
          <a:xfrm>
            <a:off x="2269326" y="2211862"/>
            <a:ext cx="7715250" cy="23812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pic>
        <p:nvPicPr>
          <p:cNvPr id="1063" name="Google Shape;1063;gddffb01f2c_0_4"/>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1064" name="Google Shape;1064;gddffb01f2c_0_4"/>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1065" name="Google Shape;1065;gddffb01f2c_0_4"/>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1066" name="Google Shape;1066;gddffb01f2c_0_4"/>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1067" name="Google Shape;1067;gddffb01f2c_0_4"/>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1068" name="Google Shape;1068;gddffb01f2c_0_4"/>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1069" name="Google Shape;1069;gddffb01f2c_0_4"/>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1070" name="Google Shape;1070;gddffb01f2c_0_4"/>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1071" name="Google Shape;1071;gddffb01f2c_0_4"/>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1072" name="Google Shape;1072;gddffb01f2c_0_4"/>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1073" name="Google Shape;1073;gddffb01f2c_0_4"/>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1074" name="Google Shape;1074;gddffb01f2c_0_4"/>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1075" name="Google Shape;1075;gddffb01f2c_0_4"/>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1076" name="Google Shape;1076;gddffb01f2c_0_4"/>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cxnSp>
        <p:nvCxnSpPr>
          <p:cNvPr id="1077" name="Google Shape;1077;gddffb01f2c_0_4"/>
          <p:cNvCxnSpPr>
            <a:stCxn id="1078" idx="2"/>
            <a:endCxn id="1079" idx="0"/>
          </p:cNvCxnSpPr>
          <p:nvPr/>
        </p:nvCxnSpPr>
        <p:spPr>
          <a:xfrm flipH="1" rot="-5400000">
            <a:off x="6893250" y="1385084"/>
            <a:ext cx="765900" cy="2360400"/>
          </a:xfrm>
          <a:prstGeom prst="bentConnector3">
            <a:avLst>
              <a:gd fmla="val 49995" name="adj1"/>
            </a:avLst>
          </a:prstGeom>
          <a:noFill/>
          <a:ln cap="flat" cmpd="sng" w="9525">
            <a:solidFill>
              <a:schemeClr val="dk2"/>
            </a:solidFill>
            <a:prstDash val="solid"/>
            <a:round/>
            <a:headEnd len="med" w="med" type="diamond"/>
            <a:tailEnd len="med" w="med" type="diamond"/>
          </a:ln>
        </p:spPr>
      </p:cxnSp>
      <p:cxnSp>
        <p:nvCxnSpPr>
          <p:cNvPr id="1080" name="Google Shape;1080;gddffb01f2c_0_4"/>
          <p:cNvCxnSpPr>
            <a:stCxn id="1081" idx="2"/>
            <a:endCxn id="1082" idx="0"/>
          </p:cNvCxnSpPr>
          <p:nvPr/>
        </p:nvCxnSpPr>
        <p:spPr>
          <a:xfrm flipH="1" rot="-5400000">
            <a:off x="3825150" y="3637900"/>
            <a:ext cx="948000" cy="1127100"/>
          </a:xfrm>
          <a:prstGeom prst="bentConnector3">
            <a:avLst>
              <a:gd fmla="val 50000" name="adj1"/>
            </a:avLst>
          </a:prstGeom>
          <a:noFill/>
          <a:ln cap="flat" cmpd="sng" w="9525">
            <a:solidFill>
              <a:schemeClr val="dk2"/>
            </a:solidFill>
            <a:prstDash val="solid"/>
            <a:round/>
            <a:headEnd len="med" w="med" type="diamond"/>
            <a:tailEnd len="med" w="med" type="diamond"/>
          </a:ln>
        </p:spPr>
      </p:cxnSp>
      <p:cxnSp>
        <p:nvCxnSpPr>
          <p:cNvPr id="1083" name="Google Shape;1083;gddffb01f2c_0_4"/>
          <p:cNvCxnSpPr>
            <a:stCxn id="1084" idx="0"/>
            <a:endCxn id="1081" idx="2"/>
          </p:cNvCxnSpPr>
          <p:nvPr/>
        </p:nvCxnSpPr>
        <p:spPr>
          <a:xfrm rot="-5400000">
            <a:off x="2698150" y="3638000"/>
            <a:ext cx="948000" cy="1127100"/>
          </a:xfrm>
          <a:prstGeom prst="bentConnector3">
            <a:avLst>
              <a:gd fmla="val 50000" name="adj1"/>
            </a:avLst>
          </a:prstGeom>
          <a:noFill/>
          <a:ln cap="flat" cmpd="sng" w="9525">
            <a:solidFill>
              <a:schemeClr val="dk2"/>
            </a:solidFill>
            <a:prstDash val="solid"/>
            <a:round/>
            <a:headEnd len="med" w="med" type="diamond"/>
            <a:tailEnd len="med" w="med" type="diamond"/>
          </a:ln>
        </p:spPr>
      </p:cxnSp>
      <p:cxnSp>
        <p:nvCxnSpPr>
          <p:cNvPr id="1085" name="Google Shape;1085;gddffb01f2c_0_4"/>
          <p:cNvCxnSpPr>
            <a:stCxn id="1079" idx="2"/>
            <a:endCxn id="1086" idx="0"/>
          </p:cNvCxnSpPr>
          <p:nvPr/>
        </p:nvCxnSpPr>
        <p:spPr>
          <a:xfrm flipH="1" rot="-5400000">
            <a:off x="8545950" y="3637900"/>
            <a:ext cx="948000" cy="1127100"/>
          </a:xfrm>
          <a:prstGeom prst="bentConnector3">
            <a:avLst>
              <a:gd fmla="val 50005" name="adj1"/>
            </a:avLst>
          </a:prstGeom>
          <a:noFill/>
          <a:ln cap="flat" cmpd="sng" w="9525">
            <a:solidFill>
              <a:schemeClr val="dk2"/>
            </a:solidFill>
            <a:prstDash val="solid"/>
            <a:round/>
            <a:headEnd len="med" w="med" type="diamond"/>
            <a:tailEnd len="med" w="med" type="diamond"/>
          </a:ln>
        </p:spPr>
      </p:cxnSp>
      <p:cxnSp>
        <p:nvCxnSpPr>
          <p:cNvPr id="1087" name="Google Shape;1087;gddffb01f2c_0_4"/>
          <p:cNvCxnSpPr>
            <a:stCxn id="1081" idx="0"/>
            <a:endCxn id="1078" idx="2"/>
          </p:cNvCxnSpPr>
          <p:nvPr/>
        </p:nvCxnSpPr>
        <p:spPr>
          <a:xfrm rot="-5400000">
            <a:off x="4532850" y="1385200"/>
            <a:ext cx="765900" cy="2360400"/>
          </a:xfrm>
          <a:prstGeom prst="bentConnector3">
            <a:avLst>
              <a:gd fmla="val 49995" name="adj1"/>
            </a:avLst>
          </a:prstGeom>
          <a:noFill/>
          <a:ln cap="flat" cmpd="sng" w="9525">
            <a:solidFill>
              <a:schemeClr val="dk2"/>
            </a:solidFill>
            <a:prstDash val="solid"/>
            <a:round/>
            <a:headEnd len="med" w="med" type="diamond"/>
            <a:tailEnd len="med" w="med" type="diamond"/>
          </a:ln>
        </p:spPr>
      </p:cxnSp>
      <p:sp>
        <p:nvSpPr>
          <p:cNvPr id="1078" name="Google Shape;1078;gddffb01f2c_0_4"/>
          <p:cNvSpPr txBox="1"/>
          <p:nvPr/>
        </p:nvSpPr>
        <p:spPr>
          <a:xfrm>
            <a:off x="5070600" y="1403234"/>
            <a:ext cx="2050800" cy="7791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s-AR" sz="2500">
                <a:solidFill>
                  <a:schemeClr val="dk2"/>
                </a:solidFill>
                <a:latin typeface="Roboto"/>
                <a:ea typeface="Roboto"/>
                <a:cs typeface="Roboto"/>
                <a:sym typeface="Roboto"/>
              </a:rPr>
              <a:t>Medidas de </a:t>
            </a:r>
            <a:r>
              <a:rPr b="1" lang="es-AR" sz="2500">
                <a:solidFill>
                  <a:schemeClr val="dk2"/>
                </a:solidFill>
                <a:latin typeface="Roboto"/>
                <a:ea typeface="Roboto"/>
                <a:cs typeface="Roboto"/>
                <a:sym typeface="Roboto"/>
              </a:rPr>
              <a:t>Posición</a:t>
            </a:r>
            <a:endParaRPr b="1" sz="2500">
              <a:solidFill>
                <a:schemeClr val="dk2"/>
              </a:solidFill>
              <a:latin typeface="Roboto"/>
              <a:ea typeface="Roboto"/>
              <a:cs typeface="Roboto"/>
              <a:sym typeface="Roboto"/>
            </a:endParaRPr>
          </a:p>
        </p:txBody>
      </p:sp>
      <p:sp>
        <p:nvSpPr>
          <p:cNvPr id="1081" name="Google Shape;1081;gddffb01f2c_0_4"/>
          <p:cNvSpPr txBox="1"/>
          <p:nvPr/>
        </p:nvSpPr>
        <p:spPr>
          <a:xfrm>
            <a:off x="2710200" y="2948350"/>
            <a:ext cx="2050800" cy="7791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s-AR" sz="1800">
                <a:solidFill>
                  <a:schemeClr val="dk2"/>
                </a:solidFill>
                <a:latin typeface="Roboto"/>
                <a:ea typeface="Roboto"/>
                <a:cs typeface="Roboto"/>
                <a:sym typeface="Roboto"/>
              </a:rPr>
              <a:t>Tendencia</a:t>
            </a:r>
            <a:r>
              <a:rPr lang="es-AR" sz="1800">
                <a:solidFill>
                  <a:schemeClr val="dk2"/>
                </a:solidFill>
                <a:latin typeface="Roboto"/>
                <a:ea typeface="Roboto"/>
                <a:cs typeface="Roboto"/>
                <a:sym typeface="Roboto"/>
              </a:rPr>
              <a:t> Central</a:t>
            </a:r>
            <a:endParaRPr sz="1800">
              <a:solidFill>
                <a:schemeClr val="dk2"/>
              </a:solidFill>
              <a:latin typeface="Roboto"/>
              <a:ea typeface="Roboto"/>
              <a:cs typeface="Roboto"/>
              <a:sym typeface="Roboto"/>
            </a:endParaRPr>
          </a:p>
        </p:txBody>
      </p:sp>
      <p:sp>
        <p:nvSpPr>
          <p:cNvPr id="1079" name="Google Shape;1079;gddffb01f2c_0_4"/>
          <p:cNvSpPr txBox="1"/>
          <p:nvPr/>
        </p:nvSpPr>
        <p:spPr>
          <a:xfrm>
            <a:off x="7431000" y="2948350"/>
            <a:ext cx="2050800" cy="7791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1800">
              <a:solidFill>
                <a:schemeClr val="dk2"/>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s-AR" sz="1800">
                <a:solidFill>
                  <a:schemeClr val="dk2"/>
                </a:solidFill>
                <a:latin typeface="Roboto"/>
                <a:ea typeface="Roboto"/>
                <a:cs typeface="Roboto"/>
                <a:sym typeface="Roboto"/>
              </a:rPr>
              <a:t>Tendencia no Central</a:t>
            </a:r>
            <a:endParaRPr sz="1800">
              <a:solidFill>
                <a:schemeClr val="dk2"/>
              </a:solidFill>
              <a:latin typeface="Roboto"/>
              <a:ea typeface="Roboto"/>
              <a:cs typeface="Roboto"/>
              <a:sym typeface="Roboto"/>
            </a:endParaRPr>
          </a:p>
          <a:p>
            <a:pPr indent="0" lvl="0" marL="0" rtl="0" algn="ctr">
              <a:spcBef>
                <a:spcPts val="0"/>
              </a:spcBef>
              <a:spcAft>
                <a:spcPts val="0"/>
              </a:spcAft>
              <a:buNone/>
            </a:pPr>
            <a:r>
              <a:t/>
            </a:r>
            <a:endParaRPr sz="1300">
              <a:solidFill>
                <a:srgbClr val="701C7F"/>
              </a:solidFill>
              <a:latin typeface="Roboto"/>
              <a:ea typeface="Roboto"/>
              <a:cs typeface="Roboto"/>
              <a:sym typeface="Roboto"/>
            </a:endParaRPr>
          </a:p>
        </p:txBody>
      </p:sp>
      <p:sp>
        <p:nvSpPr>
          <p:cNvPr id="1086" name="Google Shape;1086;gddffb01f2c_0_4"/>
          <p:cNvSpPr txBox="1"/>
          <p:nvPr/>
        </p:nvSpPr>
        <p:spPr>
          <a:xfrm>
            <a:off x="8558000" y="4675550"/>
            <a:ext cx="2050800" cy="7791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100"/>
              <a:buFont typeface="Arial"/>
              <a:buNone/>
            </a:pPr>
            <a:r>
              <a:rPr lang="es-AR" sz="1800">
                <a:solidFill>
                  <a:schemeClr val="dk2"/>
                </a:solidFill>
                <a:latin typeface="Roboto"/>
                <a:ea typeface="Roboto"/>
                <a:cs typeface="Roboto"/>
                <a:sym typeface="Roboto"/>
              </a:rPr>
              <a:t>Cuartiles</a:t>
            </a:r>
            <a:endParaRPr sz="1800">
              <a:solidFill>
                <a:schemeClr val="dk2"/>
              </a:solidFill>
              <a:latin typeface="Roboto"/>
              <a:ea typeface="Roboto"/>
              <a:cs typeface="Roboto"/>
              <a:sym typeface="Roboto"/>
            </a:endParaRPr>
          </a:p>
          <a:p>
            <a:pPr indent="0" lvl="0" marL="0" rtl="0" algn="ctr">
              <a:spcBef>
                <a:spcPts val="0"/>
              </a:spcBef>
              <a:spcAft>
                <a:spcPts val="0"/>
              </a:spcAft>
              <a:buNone/>
            </a:pPr>
            <a:r>
              <a:t/>
            </a:r>
            <a:endParaRPr sz="1300">
              <a:solidFill>
                <a:srgbClr val="701C7F"/>
              </a:solidFill>
              <a:latin typeface="Roboto"/>
              <a:ea typeface="Roboto"/>
              <a:cs typeface="Roboto"/>
              <a:sym typeface="Roboto"/>
            </a:endParaRPr>
          </a:p>
        </p:txBody>
      </p:sp>
      <p:sp>
        <p:nvSpPr>
          <p:cNvPr id="1088" name="Google Shape;1088;gddffb01f2c_0_4"/>
          <p:cNvSpPr txBox="1"/>
          <p:nvPr/>
        </p:nvSpPr>
        <p:spPr>
          <a:xfrm>
            <a:off x="2646400" y="5589950"/>
            <a:ext cx="2050800" cy="7791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1800">
              <a:solidFill>
                <a:schemeClr val="dk2"/>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s-AR" sz="1800">
                <a:solidFill>
                  <a:schemeClr val="dk2"/>
                </a:solidFill>
                <a:latin typeface="Roboto"/>
                <a:ea typeface="Roboto"/>
                <a:cs typeface="Roboto"/>
                <a:sym typeface="Roboto"/>
              </a:rPr>
              <a:t>Moda</a:t>
            </a:r>
            <a:endParaRPr sz="1800">
              <a:solidFill>
                <a:schemeClr val="dk2"/>
              </a:solidFill>
              <a:latin typeface="Roboto"/>
              <a:ea typeface="Roboto"/>
              <a:cs typeface="Roboto"/>
              <a:sym typeface="Roboto"/>
            </a:endParaRPr>
          </a:p>
          <a:p>
            <a:pPr indent="0" lvl="0" marL="0" rtl="0" algn="ctr">
              <a:spcBef>
                <a:spcPts val="0"/>
              </a:spcBef>
              <a:spcAft>
                <a:spcPts val="0"/>
              </a:spcAft>
              <a:buNone/>
            </a:pPr>
            <a:r>
              <a:t/>
            </a:r>
            <a:endParaRPr sz="1300">
              <a:solidFill>
                <a:srgbClr val="701C7F"/>
              </a:solidFill>
              <a:latin typeface="Roboto"/>
              <a:ea typeface="Roboto"/>
              <a:cs typeface="Roboto"/>
              <a:sym typeface="Roboto"/>
            </a:endParaRPr>
          </a:p>
        </p:txBody>
      </p:sp>
      <p:sp>
        <p:nvSpPr>
          <p:cNvPr id="1082" name="Google Shape;1082;gddffb01f2c_0_4"/>
          <p:cNvSpPr txBox="1"/>
          <p:nvPr/>
        </p:nvSpPr>
        <p:spPr>
          <a:xfrm>
            <a:off x="3837200" y="4675550"/>
            <a:ext cx="2050800" cy="7791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100"/>
              <a:buFont typeface="Arial"/>
              <a:buNone/>
            </a:pPr>
            <a:r>
              <a:rPr lang="es-AR" sz="1800">
                <a:solidFill>
                  <a:schemeClr val="dk2"/>
                </a:solidFill>
                <a:latin typeface="Roboto"/>
                <a:ea typeface="Roboto"/>
                <a:cs typeface="Roboto"/>
                <a:sym typeface="Roboto"/>
              </a:rPr>
              <a:t>Mediana</a:t>
            </a:r>
            <a:endParaRPr sz="1800">
              <a:solidFill>
                <a:schemeClr val="dk2"/>
              </a:solidFill>
              <a:latin typeface="Roboto"/>
              <a:ea typeface="Roboto"/>
              <a:cs typeface="Roboto"/>
              <a:sym typeface="Roboto"/>
            </a:endParaRPr>
          </a:p>
          <a:p>
            <a:pPr indent="0" lvl="0" marL="0" rtl="0" algn="ctr">
              <a:spcBef>
                <a:spcPts val="0"/>
              </a:spcBef>
              <a:spcAft>
                <a:spcPts val="0"/>
              </a:spcAft>
              <a:buNone/>
            </a:pPr>
            <a:r>
              <a:t/>
            </a:r>
            <a:endParaRPr sz="1300">
              <a:solidFill>
                <a:srgbClr val="701C7F"/>
              </a:solidFill>
              <a:latin typeface="Roboto"/>
              <a:ea typeface="Roboto"/>
              <a:cs typeface="Roboto"/>
              <a:sym typeface="Roboto"/>
            </a:endParaRPr>
          </a:p>
        </p:txBody>
      </p:sp>
      <p:sp>
        <p:nvSpPr>
          <p:cNvPr id="1084" name="Google Shape;1084;gddffb01f2c_0_4"/>
          <p:cNvSpPr txBox="1"/>
          <p:nvPr/>
        </p:nvSpPr>
        <p:spPr>
          <a:xfrm>
            <a:off x="1583200" y="4675550"/>
            <a:ext cx="2050800" cy="7791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100"/>
              <a:buFont typeface="Arial"/>
              <a:buNone/>
            </a:pPr>
            <a:r>
              <a:rPr lang="es-AR" sz="1800">
                <a:solidFill>
                  <a:schemeClr val="dk2"/>
                </a:solidFill>
                <a:latin typeface="Roboto"/>
                <a:ea typeface="Roboto"/>
                <a:cs typeface="Roboto"/>
                <a:sym typeface="Roboto"/>
              </a:rPr>
              <a:t>Media</a:t>
            </a:r>
            <a:endParaRPr sz="1800">
              <a:solidFill>
                <a:schemeClr val="dk2"/>
              </a:solidFill>
              <a:latin typeface="Roboto"/>
              <a:ea typeface="Roboto"/>
              <a:cs typeface="Roboto"/>
              <a:sym typeface="Roboto"/>
            </a:endParaRPr>
          </a:p>
          <a:p>
            <a:pPr indent="0" lvl="0" marL="0" rtl="0" algn="ctr">
              <a:spcBef>
                <a:spcPts val="0"/>
              </a:spcBef>
              <a:spcAft>
                <a:spcPts val="0"/>
              </a:spcAft>
              <a:buNone/>
            </a:pPr>
            <a:r>
              <a:t/>
            </a:r>
            <a:endParaRPr sz="1300">
              <a:solidFill>
                <a:srgbClr val="701C7F"/>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pic>
        <p:nvPicPr>
          <p:cNvPr id="1093" name="Google Shape;1093;ge15f161c73_0_26"/>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1094" name="Google Shape;1094;ge15f161c73_0_26"/>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1095" name="Google Shape;1095;ge15f161c73_0_26"/>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1096" name="Google Shape;1096;ge15f161c73_0_26"/>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1097" name="Google Shape;1097;ge15f161c73_0_26"/>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1098" name="Google Shape;1098;ge15f161c73_0_26"/>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1099" name="Google Shape;1099;ge15f161c73_0_26"/>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1100" name="Google Shape;1100;ge15f161c73_0_26"/>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1101" name="Google Shape;1101;ge15f161c73_0_26"/>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1102" name="Google Shape;1102;ge15f161c73_0_26"/>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1103" name="Google Shape;1103;ge15f161c73_0_26"/>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1104" name="Google Shape;1104;ge15f161c73_0_26"/>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1105" name="Google Shape;1105;ge15f161c73_0_26"/>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1106" name="Google Shape;1106;ge15f161c73_0_26"/>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cxnSp>
        <p:nvCxnSpPr>
          <p:cNvPr id="1107" name="Google Shape;1107;ge15f161c73_0_26"/>
          <p:cNvCxnSpPr>
            <a:stCxn id="1108" idx="2"/>
            <a:endCxn id="1109" idx="0"/>
          </p:cNvCxnSpPr>
          <p:nvPr/>
        </p:nvCxnSpPr>
        <p:spPr>
          <a:xfrm flipH="1" rot="-5400000">
            <a:off x="6893250" y="1385084"/>
            <a:ext cx="765900" cy="2360400"/>
          </a:xfrm>
          <a:prstGeom prst="bentConnector3">
            <a:avLst>
              <a:gd fmla="val 49995" name="adj1"/>
            </a:avLst>
          </a:prstGeom>
          <a:noFill/>
          <a:ln cap="flat" cmpd="sng" w="9525">
            <a:solidFill>
              <a:schemeClr val="dk2"/>
            </a:solidFill>
            <a:prstDash val="solid"/>
            <a:round/>
            <a:headEnd len="med" w="med" type="diamond"/>
            <a:tailEnd len="med" w="med" type="diamond"/>
          </a:ln>
        </p:spPr>
      </p:cxnSp>
      <p:cxnSp>
        <p:nvCxnSpPr>
          <p:cNvPr id="1110" name="Google Shape;1110;ge15f161c73_0_26"/>
          <p:cNvCxnSpPr>
            <a:stCxn id="1111" idx="2"/>
            <a:endCxn id="1112" idx="0"/>
          </p:cNvCxnSpPr>
          <p:nvPr/>
        </p:nvCxnSpPr>
        <p:spPr>
          <a:xfrm flipH="1" rot="-5400000">
            <a:off x="3825150" y="3637900"/>
            <a:ext cx="948000" cy="1127100"/>
          </a:xfrm>
          <a:prstGeom prst="bentConnector3">
            <a:avLst>
              <a:gd fmla="val 50000" name="adj1"/>
            </a:avLst>
          </a:prstGeom>
          <a:noFill/>
          <a:ln cap="flat" cmpd="sng" w="9525">
            <a:solidFill>
              <a:schemeClr val="dk2"/>
            </a:solidFill>
            <a:prstDash val="solid"/>
            <a:round/>
            <a:headEnd len="med" w="med" type="diamond"/>
            <a:tailEnd len="med" w="med" type="diamond"/>
          </a:ln>
        </p:spPr>
      </p:cxnSp>
      <p:cxnSp>
        <p:nvCxnSpPr>
          <p:cNvPr id="1113" name="Google Shape;1113;ge15f161c73_0_26"/>
          <p:cNvCxnSpPr>
            <a:stCxn id="1114" idx="0"/>
            <a:endCxn id="1111" idx="2"/>
          </p:cNvCxnSpPr>
          <p:nvPr/>
        </p:nvCxnSpPr>
        <p:spPr>
          <a:xfrm rot="-5400000">
            <a:off x="2698150" y="3638000"/>
            <a:ext cx="948000" cy="1127100"/>
          </a:xfrm>
          <a:prstGeom prst="bentConnector3">
            <a:avLst>
              <a:gd fmla="val 50000" name="adj1"/>
            </a:avLst>
          </a:prstGeom>
          <a:noFill/>
          <a:ln cap="flat" cmpd="sng" w="9525">
            <a:solidFill>
              <a:schemeClr val="dk2"/>
            </a:solidFill>
            <a:prstDash val="solid"/>
            <a:round/>
            <a:headEnd len="med" w="med" type="diamond"/>
            <a:tailEnd len="med" w="med" type="diamond"/>
          </a:ln>
        </p:spPr>
      </p:cxnSp>
      <p:cxnSp>
        <p:nvCxnSpPr>
          <p:cNvPr id="1115" name="Google Shape;1115;ge15f161c73_0_26"/>
          <p:cNvCxnSpPr>
            <a:stCxn id="1109" idx="2"/>
            <a:endCxn id="1116" idx="0"/>
          </p:cNvCxnSpPr>
          <p:nvPr/>
        </p:nvCxnSpPr>
        <p:spPr>
          <a:xfrm flipH="1" rot="-5400000">
            <a:off x="8545950" y="3637900"/>
            <a:ext cx="948000" cy="1127100"/>
          </a:xfrm>
          <a:prstGeom prst="bentConnector3">
            <a:avLst>
              <a:gd fmla="val 50005" name="adj1"/>
            </a:avLst>
          </a:prstGeom>
          <a:noFill/>
          <a:ln cap="flat" cmpd="sng" w="9525">
            <a:solidFill>
              <a:schemeClr val="dk2"/>
            </a:solidFill>
            <a:prstDash val="solid"/>
            <a:round/>
            <a:headEnd len="med" w="med" type="diamond"/>
            <a:tailEnd len="med" w="med" type="diamond"/>
          </a:ln>
        </p:spPr>
      </p:cxnSp>
      <p:cxnSp>
        <p:nvCxnSpPr>
          <p:cNvPr id="1117" name="Google Shape;1117;ge15f161c73_0_26"/>
          <p:cNvCxnSpPr>
            <a:stCxn id="1111" idx="0"/>
            <a:endCxn id="1108" idx="2"/>
          </p:cNvCxnSpPr>
          <p:nvPr/>
        </p:nvCxnSpPr>
        <p:spPr>
          <a:xfrm rot="-5400000">
            <a:off x="4532850" y="1385200"/>
            <a:ext cx="765900" cy="2360400"/>
          </a:xfrm>
          <a:prstGeom prst="bentConnector3">
            <a:avLst>
              <a:gd fmla="val 49995" name="adj1"/>
            </a:avLst>
          </a:prstGeom>
          <a:noFill/>
          <a:ln cap="flat" cmpd="sng" w="9525">
            <a:solidFill>
              <a:schemeClr val="dk2"/>
            </a:solidFill>
            <a:prstDash val="solid"/>
            <a:round/>
            <a:headEnd len="med" w="med" type="diamond"/>
            <a:tailEnd len="med" w="med" type="diamond"/>
          </a:ln>
        </p:spPr>
      </p:cxnSp>
      <p:sp>
        <p:nvSpPr>
          <p:cNvPr id="1108" name="Google Shape;1108;ge15f161c73_0_26"/>
          <p:cNvSpPr txBox="1"/>
          <p:nvPr/>
        </p:nvSpPr>
        <p:spPr>
          <a:xfrm>
            <a:off x="5070600" y="1403234"/>
            <a:ext cx="2050800" cy="7791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s-AR" sz="2500">
                <a:solidFill>
                  <a:schemeClr val="dk2"/>
                </a:solidFill>
                <a:latin typeface="Roboto"/>
                <a:ea typeface="Roboto"/>
                <a:cs typeface="Roboto"/>
                <a:sym typeface="Roboto"/>
              </a:rPr>
              <a:t>Medidas de Posición</a:t>
            </a:r>
            <a:endParaRPr b="1" sz="2500">
              <a:solidFill>
                <a:schemeClr val="dk2"/>
              </a:solidFill>
              <a:latin typeface="Roboto"/>
              <a:ea typeface="Roboto"/>
              <a:cs typeface="Roboto"/>
              <a:sym typeface="Roboto"/>
            </a:endParaRPr>
          </a:p>
        </p:txBody>
      </p:sp>
      <p:sp>
        <p:nvSpPr>
          <p:cNvPr id="1111" name="Google Shape;1111;ge15f161c73_0_26"/>
          <p:cNvSpPr txBox="1"/>
          <p:nvPr/>
        </p:nvSpPr>
        <p:spPr>
          <a:xfrm>
            <a:off x="2710200" y="2948350"/>
            <a:ext cx="2050800" cy="7791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s-AR" sz="1800">
                <a:solidFill>
                  <a:schemeClr val="accent2"/>
                </a:solidFill>
                <a:latin typeface="Roboto"/>
                <a:ea typeface="Roboto"/>
                <a:cs typeface="Roboto"/>
                <a:sym typeface="Roboto"/>
              </a:rPr>
              <a:t>Tendencia Central</a:t>
            </a:r>
            <a:endParaRPr b="1" sz="1800">
              <a:solidFill>
                <a:schemeClr val="accent2"/>
              </a:solidFill>
              <a:latin typeface="Roboto"/>
              <a:ea typeface="Roboto"/>
              <a:cs typeface="Roboto"/>
              <a:sym typeface="Roboto"/>
            </a:endParaRPr>
          </a:p>
        </p:txBody>
      </p:sp>
      <p:sp>
        <p:nvSpPr>
          <p:cNvPr id="1109" name="Google Shape;1109;ge15f161c73_0_26"/>
          <p:cNvSpPr txBox="1"/>
          <p:nvPr/>
        </p:nvSpPr>
        <p:spPr>
          <a:xfrm>
            <a:off x="7431000" y="2948350"/>
            <a:ext cx="2050800" cy="7791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1800">
              <a:solidFill>
                <a:schemeClr val="dk2"/>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s-AR" sz="1800">
                <a:solidFill>
                  <a:schemeClr val="dk2"/>
                </a:solidFill>
                <a:latin typeface="Roboto"/>
                <a:ea typeface="Roboto"/>
                <a:cs typeface="Roboto"/>
                <a:sym typeface="Roboto"/>
              </a:rPr>
              <a:t>Tendencia no Central</a:t>
            </a:r>
            <a:endParaRPr sz="1800">
              <a:solidFill>
                <a:schemeClr val="dk2"/>
              </a:solidFill>
              <a:latin typeface="Roboto"/>
              <a:ea typeface="Roboto"/>
              <a:cs typeface="Roboto"/>
              <a:sym typeface="Roboto"/>
            </a:endParaRPr>
          </a:p>
          <a:p>
            <a:pPr indent="0" lvl="0" marL="0" rtl="0" algn="ctr">
              <a:spcBef>
                <a:spcPts val="0"/>
              </a:spcBef>
              <a:spcAft>
                <a:spcPts val="0"/>
              </a:spcAft>
              <a:buNone/>
            </a:pPr>
            <a:r>
              <a:t/>
            </a:r>
            <a:endParaRPr sz="1300">
              <a:solidFill>
                <a:srgbClr val="701C7F"/>
              </a:solidFill>
              <a:latin typeface="Roboto"/>
              <a:ea typeface="Roboto"/>
              <a:cs typeface="Roboto"/>
              <a:sym typeface="Roboto"/>
            </a:endParaRPr>
          </a:p>
        </p:txBody>
      </p:sp>
      <p:sp>
        <p:nvSpPr>
          <p:cNvPr id="1116" name="Google Shape;1116;ge15f161c73_0_26"/>
          <p:cNvSpPr txBox="1"/>
          <p:nvPr/>
        </p:nvSpPr>
        <p:spPr>
          <a:xfrm>
            <a:off x="8558000" y="4675550"/>
            <a:ext cx="2050800" cy="7791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100"/>
              <a:buFont typeface="Arial"/>
              <a:buNone/>
            </a:pPr>
            <a:r>
              <a:rPr lang="es-AR" sz="1800">
                <a:solidFill>
                  <a:schemeClr val="dk2"/>
                </a:solidFill>
                <a:latin typeface="Roboto"/>
                <a:ea typeface="Roboto"/>
                <a:cs typeface="Roboto"/>
                <a:sym typeface="Roboto"/>
              </a:rPr>
              <a:t>Cuartiles</a:t>
            </a:r>
            <a:endParaRPr sz="1800">
              <a:solidFill>
                <a:schemeClr val="dk2"/>
              </a:solidFill>
              <a:latin typeface="Roboto"/>
              <a:ea typeface="Roboto"/>
              <a:cs typeface="Roboto"/>
              <a:sym typeface="Roboto"/>
            </a:endParaRPr>
          </a:p>
          <a:p>
            <a:pPr indent="0" lvl="0" marL="0" rtl="0" algn="ctr">
              <a:spcBef>
                <a:spcPts val="0"/>
              </a:spcBef>
              <a:spcAft>
                <a:spcPts val="0"/>
              </a:spcAft>
              <a:buNone/>
            </a:pPr>
            <a:r>
              <a:t/>
            </a:r>
            <a:endParaRPr sz="1300">
              <a:solidFill>
                <a:srgbClr val="701C7F"/>
              </a:solidFill>
              <a:latin typeface="Roboto"/>
              <a:ea typeface="Roboto"/>
              <a:cs typeface="Roboto"/>
              <a:sym typeface="Roboto"/>
            </a:endParaRPr>
          </a:p>
        </p:txBody>
      </p:sp>
      <p:sp>
        <p:nvSpPr>
          <p:cNvPr id="1118" name="Google Shape;1118;ge15f161c73_0_26"/>
          <p:cNvSpPr txBox="1"/>
          <p:nvPr/>
        </p:nvSpPr>
        <p:spPr>
          <a:xfrm>
            <a:off x="2646400" y="5589950"/>
            <a:ext cx="2050800" cy="7791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1800">
              <a:solidFill>
                <a:schemeClr val="dk2"/>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s-AR" sz="1800">
                <a:solidFill>
                  <a:schemeClr val="accent2"/>
                </a:solidFill>
                <a:latin typeface="Roboto"/>
                <a:ea typeface="Roboto"/>
                <a:cs typeface="Roboto"/>
                <a:sym typeface="Roboto"/>
              </a:rPr>
              <a:t>Moda</a:t>
            </a:r>
            <a:endParaRPr b="1" sz="1800">
              <a:solidFill>
                <a:schemeClr val="accent2"/>
              </a:solidFill>
              <a:latin typeface="Roboto"/>
              <a:ea typeface="Roboto"/>
              <a:cs typeface="Roboto"/>
              <a:sym typeface="Roboto"/>
            </a:endParaRPr>
          </a:p>
          <a:p>
            <a:pPr indent="0" lvl="0" marL="0" rtl="0" algn="ctr">
              <a:spcBef>
                <a:spcPts val="0"/>
              </a:spcBef>
              <a:spcAft>
                <a:spcPts val="0"/>
              </a:spcAft>
              <a:buNone/>
            </a:pPr>
            <a:r>
              <a:t/>
            </a:r>
            <a:endParaRPr sz="1300">
              <a:solidFill>
                <a:srgbClr val="701C7F"/>
              </a:solidFill>
              <a:latin typeface="Roboto"/>
              <a:ea typeface="Roboto"/>
              <a:cs typeface="Roboto"/>
              <a:sym typeface="Roboto"/>
            </a:endParaRPr>
          </a:p>
        </p:txBody>
      </p:sp>
      <p:sp>
        <p:nvSpPr>
          <p:cNvPr id="1112" name="Google Shape;1112;ge15f161c73_0_26"/>
          <p:cNvSpPr txBox="1"/>
          <p:nvPr/>
        </p:nvSpPr>
        <p:spPr>
          <a:xfrm>
            <a:off x="3837200" y="4675550"/>
            <a:ext cx="2050800" cy="7791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100"/>
              <a:buFont typeface="Arial"/>
              <a:buNone/>
            </a:pPr>
            <a:r>
              <a:rPr b="1" lang="es-AR" sz="1800">
                <a:solidFill>
                  <a:schemeClr val="accent2"/>
                </a:solidFill>
                <a:latin typeface="Roboto"/>
                <a:ea typeface="Roboto"/>
                <a:cs typeface="Roboto"/>
                <a:sym typeface="Roboto"/>
              </a:rPr>
              <a:t>Mediana</a:t>
            </a:r>
            <a:endParaRPr b="1" sz="1800">
              <a:solidFill>
                <a:schemeClr val="accent2"/>
              </a:solidFill>
              <a:latin typeface="Roboto"/>
              <a:ea typeface="Roboto"/>
              <a:cs typeface="Roboto"/>
              <a:sym typeface="Roboto"/>
            </a:endParaRPr>
          </a:p>
          <a:p>
            <a:pPr indent="0" lvl="0" marL="0" rtl="0" algn="ctr">
              <a:spcBef>
                <a:spcPts val="0"/>
              </a:spcBef>
              <a:spcAft>
                <a:spcPts val="0"/>
              </a:spcAft>
              <a:buNone/>
            </a:pPr>
            <a:r>
              <a:t/>
            </a:r>
            <a:endParaRPr sz="1300">
              <a:solidFill>
                <a:srgbClr val="701C7F"/>
              </a:solidFill>
              <a:latin typeface="Roboto"/>
              <a:ea typeface="Roboto"/>
              <a:cs typeface="Roboto"/>
              <a:sym typeface="Roboto"/>
            </a:endParaRPr>
          </a:p>
        </p:txBody>
      </p:sp>
      <p:sp>
        <p:nvSpPr>
          <p:cNvPr id="1114" name="Google Shape;1114;ge15f161c73_0_26"/>
          <p:cNvSpPr txBox="1"/>
          <p:nvPr/>
        </p:nvSpPr>
        <p:spPr>
          <a:xfrm>
            <a:off x="1583200" y="4675550"/>
            <a:ext cx="2050800" cy="7791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100"/>
              <a:buFont typeface="Arial"/>
              <a:buNone/>
            </a:pPr>
            <a:r>
              <a:rPr b="1" lang="es-AR" sz="1800">
                <a:solidFill>
                  <a:schemeClr val="accent2"/>
                </a:solidFill>
                <a:latin typeface="Roboto"/>
                <a:ea typeface="Roboto"/>
                <a:cs typeface="Roboto"/>
                <a:sym typeface="Roboto"/>
              </a:rPr>
              <a:t>Media</a:t>
            </a:r>
            <a:endParaRPr b="1" sz="1800">
              <a:solidFill>
                <a:schemeClr val="accent2"/>
              </a:solidFill>
              <a:latin typeface="Roboto"/>
              <a:ea typeface="Roboto"/>
              <a:cs typeface="Roboto"/>
              <a:sym typeface="Roboto"/>
            </a:endParaRPr>
          </a:p>
          <a:p>
            <a:pPr indent="0" lvl="0" marL="0" rtl="0" algn="ctr">
              <a:spcBef>
                <a:spcPts val="0"/>
              </a:spcBef>
              <a:spcAft>
                <a:spcPts val="0"/>
              </a:spcAft>
              <a:buNone/>
            </a:pPr>
            <a:r>
              <a:t/>
            </a:r>
            <a:endParaRPr sz="1300">
              <a:solidFill>
                <a:srgbClr val="701C7F"/>
              </a:solidFill>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pic>
        <p:nvPicPr>
          <p:cNvPr id="1123" name="Google Shape;1123;ge187e306dd_0_28"/>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1124" name="Google Shape;1124;ge187e306dd_0_28"/>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1125" name="Google Shape;1125;ge187e306dd_0_28"/>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1126" name="Google Shape;1126;ge187e306dd_0_28"/>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1127" name="Google Shape;1127;ge187e306dd_0_28"/>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1128" name="Google Shape;1128;ge187e306dd_0_28"/>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1129" name="Google Shape;1129;ge187e306dd_0_28"/>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1130" name="Google Shape;1130;ge187e306dd_0_28"/>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1131" name="Google Shape;1131;ge187e306dd_0_28"/>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1132" name="Google Shape;1132;ge187e306dd_0_28"/>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1133" name="Google Shape;1133;ge187e306dd_0_28"/>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1134" name="Google Shape;1134;ge187e306dd_0_28"/>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1135" name="Google Shape;1135;ge187e306dd_0_28"/>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pic>
        <p:nvPicPr>
          <p:cNvPr id="1136" name="Google Shape;1136;ge187e306dd_0_28"/>
          <p:cNvPicPr preferRelativeResize="0"/>
          <p:nvPr/>
        </p:nvPicPr>
        <p:blipFill>
          <a:blip r:embed="rId9">
            <a:alphaModFix/>
          </a:blip>
          <a:stretch>
            <a:fillRect/>
          </a:stretch>
        </p:blipFill>
        <p:spPr>
          <a:xfrm>
            <a:off x="2992918" y="1969212"/>
            <a:ext cx="6200775" cy="3257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ge27b6e7a93_0_25"/>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170" name="Google Shape;170;ge27b6e7a93_0_25"/>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171" name="Google Shape;171;ge27b6e7a93_0_25"/>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172" name="Google Shape;172;ge27b6e7a93_0_25"/>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173" name="Google Shape;173;ge27b6e7a93_0_25"/>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174" name="Google Shape;174;ge27b6e7a93_0_25"/>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175" name="Google Shape;175;ge27b6e7a93_0_25"/>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176" name="Google Shape;176;ge27b6e7a93_0_25"/>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177" name="Google Shape;177;ge27b6e7a93_0_25"/>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178" name="Google Shape;178;ge27b6e7a93_0_25"/>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179" name="Google Shape;179;ge27b6e7a93_0_25"/>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180" name="Google Shape;180;ge27b6e7a93_0_25"/>
          <p:cNvPicPr preferRelativeResize="0"/>
          <p:nvPr/>
        </p:nvPicPr>
        <p:blipFill rotWithShape="1">
          <a:blip r:embed="rId7">
            <a:alphaModFix/>
          </a:blip>
          <a:srcRect b="0" l="0" r="0" t="0"/>
          <a:stretch/>
        </p:blipFill>
        <p:spPr>
          <a:xfrm>
            <a:off x="1671748" y="5626534"/>
            <a:ext cx="1631653" cy="1026692"/>
          </a:xfrm>
          <a:prstGeom prst="rect">
            <a:avLst/>
          </a:prstGeom>
          <a:noFill/>
          <a:ln>
            <a:noFill/>
          </a:ln>
        </p:spPr>
      </p:pic>
      <p:pic>
        <p:nvPicPr>
          <p:cNvPr id="181" name="Google Shape;181;ge27b6e7a93_0_25"/>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182" name="Google Shape;182;ge27b6e7a93_0_25"/>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183" name="Google Shape;183;ge27b6e7a93_0_25"/>
          <p:cNvSpPr txBox="1"/>
          <p:nvPr/>
        </p:nvSpPr>
        <p:spPr>
          <a:xfrm>
            <a:off x="341100" y="762950"/>
            <a:ext cx="53721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4600">
                <a:solidFill>
                  <a:schemeClr val="dk2"/>
                </a:solidFill>
                <a:latin typeface="Calibri"/>
                <a:ea typeface="Calibri"/>
                <a:cs typeface="Calibri"/>
                <a:sym typeface="Calibri"/>
              </a:rPr>
              <a:t>Usos y aplicaciones</a:t>
            </a:r>
            <a:endParaRPr b="1" sz="4600">
              <a:solidFill>
                <a:schemeClr val="dk2"/>
              </a:solidFill>
              <a:latin typeface="Calibri"/>
              <a:ea typeface="Calibri"/>
              <a:cs typeface="Calibri"/>
              <a:sym typeface="Calibri"/>
            </a:endParaRPr>
          </a:p>
        </p:txBody>
      </p:sp>
      <p:grpSp>
        <p:nvGrpSpPr>
          <p:cNvPr id="184" name="Google Shape;184;ge27b6e7a93_0_25"/>
          <p:cNvGrpSpPr/>
          <p:nvPr/>
        </p:nvGrpSpPr>
        <p:grpSpPr>
          <a:xfrm>
            <a:off x="2225963" y="1504825"/>
            <a:ext cx="2908500" cy="1567975"/>
            <a:chOff x="0" y="142175"/>
            <a:chExt cx="2908500" cy="1567975"/>
          </a:xfrm>
        </p:grpSpPr>
        <p:sp>
          <p:nvSpPr>
            <p:cNvPr id="185" name="Google Shape;185;ge27b6e7a93_0_25"/>
            <p:cNvSpPr txBox="1"/>
            <p:nvPr/>
          </p:nvSpPr>
          <p:spPr>
            <a:xfrm>
              <a:off x="0" y="142175"/>
              <a:ext cx="2908500" cy="9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AR" sz="1800">
                  <a:solidFill>
                    <a:schemeClr val="dk2"/>
                  </a:solidFill>
                  <a:latin typeface="Rubik"/>
                  <a:ea typeface="Rubik"/>
                  <a:cs typeface="Rubik"/>
                  <a:sym typeface="Rubik"/>
                </a:rPr>
                <a:t>Clasificación de emails</a:t>
              </a:r>
              <a:r>
                <a:rPr lang="es-AR" sz="1800">
                  <a:solidFill>
                    <a:schemeClr val="dk2"/>
                  </a:solidFill>
                  <a:latin typeface="Rubik Light"/>
                  <a:ea typeface="Rubik Light"/>
                  <a:cs typeface="Rubik Light"/>
                  <a:sym typeface="Rubik Light"/>
                </a:rPr>
                <a:t> Spam – Correo no deseado</a:t>
              </a:r>
              <a:endParaRPr sz="1800" u="sng">
                <a:solidFill>
                  <a:schemeClr val="dk2"/>
                </a:solidFill>
                <a:latin typeface="Rubik Light"/>
                <a:ea typeface="Rubik Light"/>
                <a:cs typeface="Rubik Light"/>
                <a:sym typeface="Rubik Light"/>
              </a:endParaRPr>
            </a:p>
          </p:txBody>
        </p:sp>
        <p:pic>
          <p:nvPicPr>
            <p:cNvPr id="186" name="Google Shape;186;ge27b6e7a93_0_25"/>
            <p:cNvPicPr preferRelativeResize="0"/>
            <p:nvPr/>
          </p:nvPicPr>
          <p:blipFill>
            <a:blip r:embed="rId9">
              <a:alphaModFix/>
            </a:blip>
            <a:stretch>
              <a:fillRect/>
            </a:stretch>
          </p:blipFill>
          <p:spPr>
            <a:xfrm>
              <a:off x="1230663" y="1335600"/>
              <a:ext cx="494524" cy="374550"/>
            </a:xfrm>
            <a:prstGeom prst="rect">
              <a:avLst/>
            </a:prstGeom>
            <a:noFill/>
            <a:ln>
              <a:noFill/>
            </a:ln>
          </p:spPr>
        </p:pic>
      </p:grpSp>
      <p:grpSp>
        <p:nvGrpSpPr>
          <p:cNvPr id="187" name="Google Shape;187;ge27b6e7a93_0_25"/>
          <p:cNvGrpSpPr/>
          <p:nvPr/>
        </p:nvGrpSpPr>
        <p:grpSpPr>
          <a:xfrm>
            <a:off x="2393488" y="3754475"/>
            <a:ext cx="2991069" cy="2827875"/>
            <a:chOff x="167525" y="2315625"/>
            <a:chExt cx="2991069" cy="2827875"/>
          </a:xfrm>
        </p:grpSpPr>
        <p:sp>
          <p:nvSpPr>
            <p:cNvPr id="188" name="Google Shape;188;ge27b6e7a93_0_25"/>
            <p:cNvSpPr txBox="1"/>
            <p:nvPr/>
          </p:nvSpPr>
          <p:spPr>
            <a:xfrm>
              <a:off x="167525" y="2855100"/>
              <a:ext cx="1339800" cy="228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AR" sz="1800">
                  <a:solidFill>
                    <a:schemeClr val="dk2"/>
                  </a:solidFill>
                  <a:latin typeface="Rubik"/>
                  <a:ea typeface="Rubik"/>
                  <a:cs typeface="Rubik"/>
                  <a:sym typeface="Rubik"/>
                </a:rPr>
                <a:t>Chatbots</a:t>
              </a:r>
              <a:endParaRPr sz="1800">
                <a:solidFill>
                  <a:schemeClr val="dk2"/>
                </a:solidFill>
                <a:latin typeface="Rubik"/>
                <a:ea typeface="Rubik"/>
                <a:cs typeface="Rubik"/>
                <a:sym typeface="Rubik"/>
              </a:endParaRPr>
            </a:p>
            <a:p>
              <a:pPr indent="0" lvl="0" marL="0" rtl="0" algn="ctr">
                <a:spcBef>
                  <a:spcPts val="0"/>
                </a:spcBef>
                <a:spcAft>
                  <a:spcPts val="0"/>
                </a:spcAft>
                <a:buNone/>
              </a:pPr>
              <a:r>
                <a:rPr lang="es-AR" sz="1800">
                  <a:solidFill>
                    <a:schemeClr val="dk2"/>
                  </a:solidFill>
                  <a:latin typeface="Rubik Light"/>
                  <a:ea typeface="Rubik Light"/>
                  <a:cs typeface="Rubik Light"/>
                  <a:sym typeface="Rubik Light"/>
                </a:rPr>
                <a:t> Asesores de compras</a:t>
              </a:r>
              <a:endParaRPr sz="1800">
                <a:solidFill>
                  <a:schemeClr val="dk2"/>
                </a:solidFill>
                <a:latin typeface="Rubik Light"/>
                <a:ea typeface="Rubik Light"/>
                <a:cs typeface="Rubik Light"/>
                <a:sym typeface="Rubik Light"/>
              </a:endParaRPr>
            </a:p>
            <a:p>
              <a:pPr indent="0" lvl="0" marL="0" rtl="0" algn="l">
                <a:spcBef>
                  <a:spcPts val="0"/>
                </a:spcBef>
                <a:spcAft>
                  <a:spcPts val="0"/>
                </a:spcAft>
                <a:buNone/>
              </a:pPr>
              <a:r>
                <a:t/>
              </a:r>
              <a:endParaRPr sz="1800">
                <a:solidFill>
                  <a:schemeClr val="dk2"/>
                </a:solidFill>
              </a:endParaRPr>
            </a:p>
          </p:txBody>
        </p:sp>
        <p:pic>
          <p:nvPicPr>
            <p:cNvPr id="189" name="Google Shape;189;ge27b6e7a93_0_25"/>
            <p:cNvPicPr preferRelativeResize="0"/>
            <p:nvPr/>
          </p:nvPicPr>
          <p:blipFill>
            <a:blip r:embed="rId10">
              <a:alphaModFix/>
            </a:blip>
            <a:stretch>
              <a:fillRect/>
            </a:stretch>
          </p:blipFill>
          <p:spPr>
            <a:xfrm>
              <a:off x="1507325" y="2315625"/>
              <a:ext cx="1651269" cy="2429575"/>
            </a:xfrm>
            <a:prstGeom prst="rect">
              <a:avLst/>
            </a:prstGeom>
            <a:noFill/>
            <a:ln>
              <a:noFill/>
            </a:ln>
          </p:spPr>
        </p:pic>
      </p:grpSp>
      <p:grpSp>
        <p:nvGrpSpPr>
          <p:cNvPr id="190" name="Google Shape;190;ge27b6e7a93_0_25"/>
          <p:cNvGrpSpPr/>
          <p:nvPr/>
        </p:nvGrpSpPr>
        <p:grpSpPr>
          <a:xfrm>
            <a:off x="5134563" y="1504825"/>
            <a:ext cx="2468400" cy="1662775"/>
            <a:chOff x="2908600" y="142175"/>
            <a:chExt cx="2468400" cy="1662775"/>
          </a:xfrm>
        </p:grpSpPr>
        <p:sp>
          <p:nvSpPr>
            <p:cNvPr id="191" name="Google Shape;191;ge27b6e7a93_0_25"/>
            <p:cNvSpPr txBox="1"/>
            <p:nvPr/>
          </p:nvSpPr>
          <p:spPr>
            <a:xfrm>
              <a:off x="2908600" y="142175"/>
              <a:ext cx="2468400" cy="13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AR" sz="1800">
                  <a:solidFill>
                    <a:schemeClr val="dk2"/>
                  </a:solidFill>
                  <a:latin typeface="Rubik"/>
                  <a:ea typeface="Rubik"/>
                  <a:cs typeface="Rubik"/>
                  <a:sym typeface="Rubik"/>
                </a:rPr>
                <a:t>Asistentes personales</a:t>
              </a:r>
              <a:endParaRPr sz="1800">
                <a:solidFill>
                  <a:schemeClr val="dk2"/>
                </a:solidFill>
                <a:latin typeface="Rubik"/>
                <a:ea typeface="Rubik"/>
                <a:cs typeface="Rubik"/>
                <a:sym typeface="Rubik"/>
              </a:endParaRPr>
            </a:p>
            <a:p>
              <a:pPr indent="0" lvl="0" marL="0" rtl="0" algn="ctr">
                <a:spcBef>
                  <a:spcPts val="0"/>
                </a:spcBef>
                <a:spcAft>
                  <a:spcPts val="0"/>
                </a:spcAft>
                <a:buNone/>
              </a:pPr>
              <a:r>
                <a:rPr lang="es-AR" sz="1800">
                  <a:solidFill>
                    <a:schemeClr val="dk2"/>
                  </a:solidFill>
                  <a:latin typeface="Rubik Light"/>
                  <a:ea typeface="Rubik Light"/>
                  <a:cs typeface="Rubik Light"/>
                  <a:sym typeface="Rubik Light"/>
                </a:rPr>
                <a:t>Siri - Google now</a:t>
              </a:r>
              <a:endParaRPr sz="1800">
                <a:solidFill>
                  <a:schemeClr val="dk2"/>
                </a:solidFill>
                <a:latin typeface="Rubik Light"/>
                <a:ea typeface="Rubik Light"/>
                <a:cs typeface="Rubik Light"/>
                <a:sym typeface="Rubik Light"/>
              </a:endParaRPr>
            </a:p>
          </p:txBody>
        </p:sp>
        <p:pic>
          <p:nvPicPr>
            <p:cNvPr id="192" name="Google Shape;192;ge27b6e7a93_0_25"/>
            <p:cNvPicPr preferRelativeResize="0"/>
            <p:nvPr/>
          </p:nvPicPr>
          <p:blipFill>
            <a:blip r:embed="rId11">
              <a:alphaModFix/>
            </a:blip>
            <a:stretch>
              <a:fillRect/>
            </a:stretch>
          </p:blipFill>
          <p:spPr>
            <a:xfrm>
              <a:off x="3869750" y="1200275"/>
              <a:ext cx="604675" cy="604675"/>
            </a:xfrm>
            <a:prstGeom prst="rect">
              <a:avLst/>
            </a:prstGeom>
            <a:noFill/>
            <a:ln>
              <a:noFill/>
            </a:ln>
          </p:spPr>
        </p:pic>
      </p:grpSp>
      <p:grpSp>
        <p:nvGrpSpPr>
          <p:cNvPr id="193" name="Google Shape;193;ge27b6e7a93_0_25"/>
          <p:cNvGrpSpPr/>
          <p:nvPr/>
        </p:nvGrpSpPr>
        <p:grpSpPr>
          <a:xfrm>
            <a:off x="8004888" y="1504825"/>
            <a:ext cx="3163500" cy="1872775"/>
            <a:chOff x="5778925" y="142175"/>
            <a:chExt cx="3163500" cy="1872775"/>
          </a:xfrm>
        </p:grpSpPr>
        <p:sp>
          <p:nvSpPr>
            <p:cNvPr id="194" name="Google Shape;194;ge27b6e7a93_0_25"/>
            <p:cNvSpPr txBox="1"/>
            <p:nvPr/>
          </p:nvSpPr>
          <p:spPr>
            <a:xfrm>
              <a:off x="5778925" y="142175"/>
              <a:ext cx="3163500" cy="13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AR" sz="1800">
                  <a:solidFill>
                    <a:schemeClr val="dk2"/>
                  </a:solidFill>
                  <a:latin typeface="Rubik"/>
                  <a:ea typeface="Rubik"/>
                  <a:cs typeface="Rubik"/>
                  <a:sym typeface="Rubik"/>
                </a:rPr>
                <a:t>Recomendadores en base a comportamientos</a:t>
              </a:r>
              <a:endParaRPr sz="1800">
                <a:solidFill>
                  <a:schemeClr val="dk2"/>
                </a:solidFill>
                <a:latin typeface="Rubik"/>
                <a:ea typeface="Rubik"/>
                <a:cs typeface="Rubik"/>
                <a:sym typeface="Rubik"/>
              </a:endParaRPr>
            </a:p>
            <a:p>
              <a:pPr indent="0" lvl="0" marL="0" rtl="0" algn="ctr">
                <a:spcBef>
                  <a:spcPts val="0"/>
                </a:spcBef>
                <a:spcAft>
                  <a:spcPts val="0"/>
                </a:spcAft>
                <a:buNone/>
              </a:pPr>
              <a:r>
                <a:rPr lang="es-AR" sz="1800">
                  <a:solidFill>
                    <a:schemeClr val="dk2"/>
                  </a:solidFill>
                  <a:latin typeface="Rubik Light"/>
                  <a:ea typeface="Rubik Light"/>
                  <a:cs typeface="Rubik Light"/>
                  <a:sym typeface="Rubik Light"/>
                </a:rPr>
                <a:t>Netflix - Spotify - Amazon</a:t>
              </a:r>
              <a:endParaRPr sz="1800">
                <a:solidFill>
                  <a:schemeClr val="dk2"/>
                </a:solidFill>
                <a:latin typeface="Rubik Light"/>
                <a:ea typeface="Rubik Light"/>
                <a:cs typeface="Rubik Light"/>
                <a:sym typeface="Rubik Light"/>
              </a:endParaRPr>
            </a:p>
            <a:p>
              <a:pPr indent="0" lvl="0" marL="0" rtl="0" algn="ctr">
                <a:spcBef>
                  <a:spcPts val="0"/>
                </a:spcBef>
                <a:spcAft>
                  <a:spcPts val="0"/>
                </a:spcAft>
                <a:buNone/>
              </a:pPr>
              <a:r>
                <a:t/>
              </a:r>
              <a:endParaRPr sz="1800">
                <a:solidFill>
                  <a:schemeClr val="dk2"/>
                </a:solidFill>
                <a:latin typeface="Rubik Light"/>
                <a:ea typeface="Rubik Light"/>
                <a:cs typeface="Rubik Light"/>
                <a:sym typeface="Rubik Light"/>
              </a:endParaRPr>
            </a:p>
          </p:txBody>
        </p:sp>
        <p:pic>
          <p:nvPicPr>
            <p:cNvPr id="195" name="Google Shape;195;ge27b6e7a93_0_25"/>
            <p:cNvPicPr preferRelativeResize="0"/>
            <p:nvPr/>
          </p:nvPicPr>
          <p:blipFill>
            <a:blip r:embed="rId12">
              <a:alphaModFix/>
            </a:blip>
            <a:stretch>
              <a:fillRect/>
            </a:stretch>
          </p:blipFill>
          <p:spPr>
            <a:xfrm>
              <a:off x="8096600" y="1410275"/>
              <a:ext cx="735174" cy="604675"/>
            </a:xfrm>
            <a:prstGeom prst="rect">
              <a:avLst/>
            </a:prstGeom>
            <a:noFill/>
            <a:ln>
              <a:noFill/>
            </a:ln>
          </p:spPr>
        </p:pic>
        <p:pic>
          <p:nvPicPr>
            <p:cNvPr id="196" name="Google Shape;196;ge27b6e7a93_0_25"/>
            <p:cNvPicPr preferRelativeResize="0"/>
            <p:nvPr/>
          </p:nvPicPr>
          <p:blipFill>
            <a:blip r:embed="rId13">
              <a:alphaModFix/>
            </a:blip>
            <a:stretch>
              <a:fillRect/>
            </a:stretch>
          </p:blipFill>
          <p:spPr>
            <a:xfrm>
              <a:off x="5778925" y="1384050"/>
              <a:ext cx="806227" cy="604675"/>
            </a:xfrm>
            <a:prstGeom prst="rect">
              <a:avLst/>
            </a:prstGeom>
            <a:noFill/>
            <a:ln>
              <a:noFill/>
            </a:ln>
          </p:spPr>
        </p:pic>
        <p:pic>
          <p:nvPicPr>
            <p:cNvPr id="197" name="Google Shape;197;ge27b6e7a93_0_25"/>
            <p:cNvPicPr preferRelativeResize="0"/>
            <p:nvPr/>
          </p:nvPicPr>
          <p:blipFill>
            <a:blip r:embed="rId14">
              <a:alphaModFix/>
            </a:blip>
            <a:stretch>
              <a:fillRect/>
            </a:stretch>
          </p:blipFill>
          <p:spPr>
            <a:xfrm>
              <a:off x="7088300" y="1384050"/>
              <a:ext cx="604675" cy="604675"/>
            </a:xfrm>
            <a:prstGeom prst="rect">
              <a:avLst/>
            </a:prstGeom>
            <a:noFill/>
            <a:ln>
              <a:noFill/>
            </a:ln>
          </p:spPr>
        </p:pic>
      </p:grpSp>
      <p:grpSp>
        <p:nvGrpSpPr>
          <p:cNvPr id="198" name="Google Shape;198;ge27b6e7a93_0_25"/>
          <p:cNvGrpSpPr/>
          <p:nvPr/>
        </p:nvGrpSpPr>
        <p:grpSpPr>
          <a:xfrm>
            <a:off x="5623263" y="3333375"/>
            <a:ext cx="2468400" cy="1210313"/>
            <a:chOff x="3397300" y="1894525"/>
            <a:chExt cx="2468400" cy="1210313"/>
          </a:xfrm>
        </p:grpSpPr>
        <p:sp>
          <p:nvSpPr>
            <p:cNvPr id="199" name="Google Shape;199;ge27b6e7a93_0_25"/>
            <p:cNvSpPr txBox="1"/>
            <p:nvPr/>
          </p:nvSpPr>
          <p:spPr>
            <a:xfrm>
              <a:off x="3397300" y="1894525"/>
              <a:ext cx="2468400" cy="70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AR" sz="1800">
                  <a:solidFill>
                    <a:schemeClr val="dk2"/>
                  </a:solidFill>
                  <a:latin typeface="Rubik"/>
                  <a:ea typeface="Rubik"/>
                  <a:cs typeface="Rubik"/>
                  <a:sym typeface="Rubik"/>
                </a:rPr>
                <a:t>Procesamiento de lenguaje natural</a:t>
              </a:r>
              <a:endParaRPr>
                <a:solidFill>
                  <a:schemeClr val="dk2"/>
                </a:solidFill>
                <a:latin typeface="Rubik"/>
                <a:ea typeface="Rubik"/>
                <a:cs typeface="Rubik"/>
                <a:sym typeface="Rubik"/>
              </a:endParaRPr>
            </a:p>
          </p:txBody>
        </p:sp>
        <p:pic>
          <p:nvPicPr>
            <p:cNvPr id="200" name="Google Shape;200;ge27b6e7a93_0_25"/>
            <p:cNvPicPr preferRelativeResize="0"/>
            <p:nvPr/>
          </p:nvPicPr>
          <p:blipFill>
            <a:blip r:embed="rId15">
              <a:alphaModFix/>
            </a:blip>
            <a:stretch>
              <a:fillRect/>
            </a:stretch>
          </p:blipFill>
          <p:spPr>
            <a:xfrm>
              <a:off x="4405875" y="2619813"/>
              <a:ext cx="485025" cy="485025"/>
            </a:xfrm>
            <a:prstGeom prst="rect">
              <a:avLst/>
            </a:prstGeom>
            <a:noFill/>
            <a:ln>
              <a:noFill/>
            </a:ln>
          </p:spPr>
        </p:pic>
      </p:grpSp>
      <p:grpSp>
        <p:nvGrpSpPr>
          <p:cNvPr id="201" name="Google Shape;201;ge27b6e7a93_0_25"/>
          <p:cNvGrpSpPr/>
          <p:nvPr/>
        </p:nvGrpSpPr>
        <p:grpSpPr>
          <a:xfrm>
            <a:off x="5617613" y="4735569"/>
            <a:ext cx="2468400" cy="1660691"/>
            <a:chOff x="3391650" y="3372919"/>
            <a:chExt cx="2468400" cy="1660691"/>
          </a:xfrm>
        </p:grpSpPr>
        <p:sp>
          <p:nvSpPr>
            <p:cNvPr id="202" name="Google Shape;202;ge27b6e7a93_0_25"/>
            <p:cNvSpPr txBox="1"/>
            <p:nvPr/>
          </p:nvSpPr>
          <p:spPr>
            <a:xfrm>
              <a:off x="3391650" y="3372919"/>
              <a:ext cx="2468400" cy="8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AR" sz="1800">
                  <a:solidFill>
                    <a:schemeClr val="dk2"/>
                  </a:solidFill>
                  <a:latin typeface="Rubik"/>
                  <a:ea typeface="Rubik"/>
                  <a:cs typeface="Rubik"/>
                  <a:sym typeface="Rubik"/>
                </a:rPr>
                <a:t>Reconocimiento</a:t>
              </a:r>
              <a:r>
                <a:rPr lang="es-AR" sz="1800">
                  <a:solidFill>
                    <a:schemeClr val="dk2"/>
                  </a:solidFill>
                  <a:latin typeface="Rubik Light"/>
                  <a:ea typeface="Rubik Light"/>
                  <a:cs typeface="Rubik Light"/>
                  <a:sym typeface="Rubik Light"/>
                </a:rPr>
                <a:t> Facial, Voz, Huellas</a:t>
              </a:r>
              <a:endParaRPr sz="1800">
                <a:solidFill>
                  <a:schemeClr val="dk2"/>
                </a:solidFill>
                <a:latin typeface="Rubik Light"/>
                <a:ea typeface="Rubik Light"/>
                <a:cs typeface="Rubik Light"/>
                <a:sym typeface="Rubik Light"/>
              </a:endParaRPr>
            </a:p>
            <a:p>
              <a:pPr indent="0" lvl="0" marL="0" rtl="0" algn="ctr">
                <a:spcBef>
                  <a:spcPts val="0"/>
                </a:spcBef>
                <a:spcAft>
                  <a:spcPts val="0"/>
                </a:spcAft>
                <a:buNone/>
              </a:pPr>
              <a:r>
                <a:t/>
              </a:r>
              <a:endParaRPr sz="1800">
                <a:solidFill>
                  <a:schemeClr val="dk2"/>
                </a:solidFill>
              </a:endParaRPr>
            </a:p>
          </p:txBody>
        </p:sp>
        <p:pic>
          <p:nvPicPr>
            <p:cNvPr id="203" name="Google Shape;203;ge27b6e7a93_0_25"/>
            <p:cNvPicPr preferRelativeResize="0"/>
            <p:nvPr/>
          </p:nvPicPr>
          <p:blipFill>
            <a:blip r:embed="rId16">
              <a:alphaModFix/>
            </a:blip>
            <a:stretch>
              <a:fillRect/>
            </a:stretch>
          </p:blipFill>
          <p:spPr>
            <a:xfrm>
              <a:off x="3547478" y="4329975"/>
              <a:ext cx="700050" cy="700050"/>
            </a:xfrm>
            <a:prstGeom prst="rect">
              <a:avLst/>
            </a:prstGeom>
            <a:noFill/>
            <a:ln>
              <a:noFill/>
            </a:ln>
          </p:spPr>
        </p:pic>
        <p:pic>
          <p:nvPicPr>
            <p:cNvPr id="204" name="Google Shape;204;ge27b6e7a93_0_25"/>
            <p:cNvPicPr preferRelativeResize="0"/>
            <p:nvPr/>
          </p:nvPicPr>
          <p:blipFill>
            <a:blip r:embed="rId17">
              <a:alphaModFix/>
            </a:blip>
            <a:stretch>
              <a:fillRect/>
            </a:stretch>
          </p:blipFill>
          <p:spPr>
            <a:xfrm>
              <a:off x="5002667" y="4326380"/>
              <a:ext cx="700050" cy="707230"/>
            </a:xfrm>
            <a:prstGeom prst="rect">
              <a:avLst/>
            </a:prstGeom>
            <a:noFill/>
            <a:ln>
              <a:noFill/>
            </a:ln>
          </p:spPr>
        </p:pic>
      </p:grpSp>
      <p:grpSp>
        <p:nvGrpSpPr>
          <p:cNvPr id="205" name="Google Shape;205;ge27b6e7a93_0_25"/>
          <p:cNvGrpSpPr/>
          <p:nvPr/>
        </p:nvGrpSpPr>
        <p:grpSpPr>
          <a:xfrm>
            <a:off x="8589533" y="3900562"/>
            <a:ext cx="2682657" cy="2497155"/>
            <a:chOff x="6474100" y="2641281"/>
            <a:chExt cx="2468400" cy="2393745"/>
          </a:xfrm>
        </p:grpSpPr>
        <p:sp>
          <p:nvSpPr>
            <p:cNvPr id="206" name="Google Shape;206;ge27b6e7a93_0_25"/>
            <p:cNvSpPr txBox="1"/>
            <p:nvPr/>
          </p:nvSpPr>
          <p:spPr>
            <a:xfrm>
              <a:off x="6474100" y="3460325"/>
              <a:ext cx="2468400" cy="157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s-AR" sz="1600">
                  <a:solidFill>
                    <a:schemeClr val="dk2"/>
                  </a:solidFill>
                  <a:latin typeface="Rubik"/>
                  <a:ea typeface="Rubik"/>
                  <a:cs typeface="Rubik"/>
                  <a:sym typeface="Rubik"/>
                </a:rPr>
                <a:t>Detección de enfermedades</a:t>
              </a:r>
              <a:endParaRPr sz="1600">
                <a:solidFill>
                  <a:schemeClr val="dk2"/>
                </a:solidFill>
                <a:latin typeface="Rubik Light"/>
                <a:ea typeface="Rubik Light"/>
                <a:cs typeface="Rubik Light"/>
                <a:sym typeface="Rubik Light"/>
              </a:endParaRPr>
            </a:p>
            <a:p>
              <a:pPr indent="0" lvl="0" marL="0" rtl="0" algn="ctr">
                <a:lnSpc>
                  <a:spcPct val="115000"/>
                </a:lnSpc>
                <a:spcBef>
                  <a:spcPts val="0"/>
                </a:spcBef>
                <a:spcAft>
                  <a:spcPts val="0"/>
                </a:spcAft>
                <a:buClr>
                  <a:srgbClr val="000000"/>
                </a:buClr>
                <a:buSzPts val="1100"/>
                <a:buFont typeface="Arial"/>
                <a:buNone/>
              </a:pPr>
              <a:r>
                <a:rPr lang="es-AR">
                  <a:solidFill>
                    <a:schemeClr val="dk2"/>
                  </a:solidFill>
                  <a:latin typeface="Rubik Light"/>
                  <a:ea typeface="Rubik Light"/>
                  <a:cs typeface="Rubik Light"/>
                  <a:sym typeface="Rubik Light"/>
                </a:rPr>
                <a:t>Cáncer basada en imágenes -</a:t>
              </a:r>
              <a:endParaRPr>
                <a:solidFill>
                  <a:schemeClr val="dk2"/>
                </a:solidFill>
                <a:latin typeface="Rubik Light"/>
                <a:ea typeface="Rubik Light"/>
                <a:cs typeface="Rubik Light"/>
                <a:sym typeface="Rubik Light"/>
              </a:endParaRPr>
            </a:p>
            <a:p>
              <a:pPr indent="0" lvl="0" marL="0" rtl="0" algn="ctr">
                <a:lnSpc>
                  <a:spcPct val="115000"/>
                </a:lnSpc>
                <a:spcBef>
                  <a:spcPts val="0"/>
                </a:spcBef>
                <a:spcAft>
                  <a:spcPts val="0"/>
                </a:spcAft>
                <a:buClr>
                  <a:srgbClr val="000000"/>
                </a:buClr>
                <a:buSzPts val="1100"/>
                <a:buFont typeface="Arial"/>
                <a:buNone/>
              </a:pPr>
              <a:r>
                <a:rPr lang="es-AR">
                  <a:solidFill>
                    <a:schemeClr val="dk2"/>
                  </a:solidFill>
                  <a:latin typeface="Rubik Light"/>
                  <a:ea typeface="Rubik Light"/>
                  <a:cs typeface="Rubik Light"/>
                  <a:sym typeface="Rubik Light"/>
                </a:rPr>
                <a:t>Predicción de epidemias</a:t>
              </a:r>
              <a:endParaRPr>
                <a:solidFill>
                  <a:schemeClr val="dk2"/>
                </a:solidFill>
                <a:latin typeface="Rubik Light"/>
                <a:ea typeface="Rubik Light"/>
                <a:cs typeface="Rubik Light"/>
                <a:sym typeface="Rubik Light"/>
              </a:endParaRPr>
            </a:p>
            <a:p>
              <a:pPr indent="0" lvl="0" marL="0" rtl="0" algn="l">
                <a:spcBef>
                  <a:spcPts val="0"/>
                </a:spcBef>
                <a:spcAft>
                  <a:spcPts val="0"/>
                </a:spcAft>
                <a:buNone/>
              </a:pPr>
              <a:r>
                <a:t/>
              </a:r>
              <a:endParaRPr>
                <a:solidFill>
                  <a:schemeClr val="dk2"/>
                </a:solidFill>
              </a:endParaRPr>
            </a:p>
          </p:txBody>
        </p:sp>
        <p:pic>
          <p:nvPicPr>
            <p:cNvPr id="207" name="Google Shape;207;ge27b6e7a93_0_25"/>
            <p:cNvPicPr preferRelativeResize="0"/>
            <p:nvPr/>
          </p:nvPicPr>
          <p:blipFill>
            <a:blip r:embed="rId18">
              <a:alphaModFix/>
            </a:blip>
            <a:stretch>
              <a:fillRect/>
            </a:stretch>
          </p:blipFill>
          <p:spPr>
            <a:xfrm>
              <a:off x="7329371" y="2641281"/>
              <a:ext cx="781650" cy="781650"/>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pic>
        <p:nvPicPr>
          <p:cNvPr id="1141" name="Google Shape;1141;ge35c393640_0_38"/>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1142" name="Google Shape;1142;ge35c393640_0_38"/>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1143" name="Google Shape;1143;ge35c393640_0_38"/>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1144" name="Google Shape;1144;ge35c393640_0_38"/>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1145" name="Google Shape;1145;ge35c393640_0_38"/>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1146" name="Google Shape;1146;ge35c393640_0_38"/>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1147" name="Google Shape;1147;ge35c393640_0_38"/>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1148" name="Google Shape;1148;ge35c393640_0_38"/>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1149" name="Google Shape;1149;ge35c393640_0_38"/>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1150" name="Google Shape;1150;ge35c393640_0_38"/>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1151" name="Google Shape;1151;ge35c393640_0_38"/>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1152" name="Google Shape;1152;ge35c393640_0_38"/>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1153" name="Google Shape;1153;ge35c393640_0_38"/>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pic>
        <p:nvPicPr>
          <p:cNvPr id="1154" name="Google Shape;1154;ge35c393640_0_38"/>
          <p:cNvPicPr preferRelativeResize="0"/>
          <p:nvPr/>
        </p:nvPicPr>
        <p:blipFill>
          <a:blip r:embed="rId9">
            <a:alphaModFix/>
          </a:blip>
          <a:stretch>
            <a:fillRect/>
          </a:stretch>
        </p:blipFill>
        <p:spPr>
          <a:xfrm>
            <a:off x="2407243" y="1537712"/>
            <a:ext cx="8020050" cy="42481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pic>
        <p:nvPicPr>
          <p:cNvPr id="1159" name="Google Shape;1159;ge15f161c73_0_55"/>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1160" name="Google Shape;1160;ge15f161c73_0_55"/>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1161" name="Google Shape;1161;ge15f161c73_0_55"/>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1162" name="Google Shape;1162;ge15f161c73_0_55"/>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1163" name="Google Shape;1163;ge15f161c73_0_55"/>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1164" name="Google Shape;1164;ge15f161c73_0_55"/>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1165" name="Google Shape;1165;ge15f161c73_0_55"/>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1166" name="Google Shape;1166;ge15f161c73_0_55"/>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1167" name="Google Shape;1167;ge15f161c73_0_55"/>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1168" name="Google Shape;1168;ge15f161c73_0_55"/>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1169" name="Google Shape;1169;ge15f161c73_0_55"/>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1170" name="Google Shape;1170;ge15f161c73_0_55"/>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1171" name="Google Shape;1171;ge15f161c73_0_55"/>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1172" name="Google Shape;1172;ge15f161c73_0_55"/>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cxnSp>
        <p:nvCxnSpPr>
          <p:cNvPr id="1173" name="Google Shape;1173;ge15f161c73_0_55"/>
          <p:cNvCxnSpPr>
            <a:stCxn id="1174" idx="2"/>
            <a:endCxn id="1175" idx="0"/>
          </p:cNvCxnSpPr>
          <p:nvPr/>
        </p:nvCxnSpPr>
        <p:spPr>
          <a:xfrm flipH="1" rot="-5400000">
            <a:off x="6893250" y="1385084"/>
            <a:ext cx="765900" cy="2360400"/>
          </a:xfrm>
          <a:prstGeom prst="bentConnector3">
            <a:avLst>
              <a:gd fmla="val 49995" name="adj1"/>
            </a:avLst>
          </a:prstGeom>
          <a:noFill/>
          <a:ln cap="flat" cmpd="sng" w="9525">
            <a:solidFill>
              <a:schemeClr val="dk2"/>
            </a:solidFill>
            <a:prstDash val="solid"/>
            <a:round/>
            <a:headEnd len="med" w="med" type="diamond"/>
            <a:tailEnd len="med" w="med" type="diamond"/>
          </a:ln>
        </p:spPr>
      </p:cxnSp>
      <p:cxnSp>
        <p:nvCxnSpPr>
          <p:cNvPr id="1176" name="Google Shape;1176;ge15f161c73_0_55"/>
          <p:cNvCxnSpPr>
            <a:stCxn id="1177" idx="2"/>
            <a:endCxn id="1178" idx="0"/>
          </p:cNvCxnSpPr>
          <p:nvPr/>
        </p:nvCxnSpPr>
        <p:spPr>
          <a:xfrm flipH="1" rot="-5400000">
            <a:off x="3825150" y="3637900"/>
            <a:ext cx="948000" cy="1127100"/>
          </a:xfrm>
          <a:prstGeom prst="bentConnector3">
            <a:avLst>
              <a:gd fmla="val 50000" name="adj1"/>
            </a:avLst>
          </a:prstGeom>
          <a:noFill/>
          <a:ln cap="flat" cmpd="sng" w="9525">
            <a:solidFill>
              <a:schemeClr val="dk2"/>
            </a:solidFill>
            <a:prstDash val="solid"/>
            <a:round/>
            <a:headEnd len="med" w="med" type="diamond"/>
            <a:tailEnd len="med" w="med" type="diamond"/>
          </a:ln>
        </p:spPr>
      </p:cxnSp>
      <p:cxnSp>
        <p:nvCxnSpPr>
          <p:cNvPr id="1179" name="Google Shape;1179;ge15f161c73_0_55"/>
          <p:cNvCxnSpPr>
            <a:stCxn id="1180" idx="0"/>
            <a:endCxn id="1177" idx="2"/>
          </p:cNvCxnSpPr>
          <p:nvPr/>
        </p:nvCxnSpPr>
        <p:spPr>
          <a:xfrm rot="-5400000">
            <a:off x="2698150" y="3638000"/>
            <a:ext cx="948000" cy="1127100"/>
          </a:xfrm>
          <a:prstGeom prst="bentConnector3">
            <a:avLst>
              <a:gd fmla="val 50000" name="adj1"/>
            </a:avLst>
          </a:prstGeom>
          <a:noFill/>
          <a:ln cap="flat" cmpd="sng" w="9525">
            <a:solidFill>
              <a:schemeClr val="dk2"/>
            </a:solidFill>
            <a:prstDash val="solid"/>
            <a:round/>
            <a:headEnd len="med" w="med" type="diamond"/>
            <a:tailEnd len="med" w="med" type="diamond"/>
          </a:ln>
        </p:spPr>
      </p:cxnSp>
      <p:cxnSp>
        <p:nvCxnSpPr>
          <p:cNvPr id="1181" name="Google Shape;1181;ge15f161c73_0_55"/>
          <p:cNvCxnSpPr>
            <a:stCxn id="1175" idx="2"/>
            <a:endCxn id="1182" idx="0"/>
          </p:cNvCxnSpPr>
          <p:nvPr/>
        </p:nvCxnSpPr>
        <p:spPr>
          <a:xfrm flipH="1" rot="-5400000">
            <a:off x="8545950" y="3637900"/>
            <a:ext cx="948000" cy="1127100"/>
          </a:xfrm>
          <a:prstGeom prst="bentConnector3">
            <a:avLst>
              <a:gd fmla="val 50005" name="adj1"/>
            </a:avLst>
          </a:prstGeom>
          <a:noFill/>
          <a:ln cap="flat" cmpd="sng" w="9525">
            <a:solidFill>
              <a:schemeClr val="dk2"/>
            </a:solidFill>
            <a:prstDash val="solid"/>
            <a:round/>
            <a:headEnd len="med" w="med" type="diamond"/>
            <a:tailEnd len="med" w="med" type="diamond"/>
          </a:ln>
        </p:spPr>
      </p:cxnSp>
      <p:cxnSp>
        <p:nvCxnSpPr>
          <p:cNvPr id="1183" name="Google Shape;1183;ge15f161c73_0_55"/>
          <p:cNvCxnSpPr>
            <a:stCxn id="1177" idx="0"/>
            <a:endCxn id="1174" idx="2"/>
          </p:cNvCxnSpPr>
          <p:nvPr/>
        </p:nvCxnSpPr>
        <p:spPr>
          <a:xfrm rot="-5400000">
            <a:off x="4532850" y="1385200"/>
            <a:ext cx="765900" cy="2360400"/>
          </a:xfrm>
          <a:prstGeom prst="bentConnector3">
            <a:avLst>
              <a:gd fmla="val 49995" name="adj1"/>
            </a:avLst>
          </a:prstGeom>
          <a:noFill/>
          <a:ln cap="flat" cmpd="sng" w="9525">
            <a:solidFill>
              <a:schemeClr val="dk2"/>
            </a:solidFill>
            <a:prstDash val="solid"/>
            <a:round/>
            <a:headEnd len="med" w="med" type="diamond"/>
            <a:tailEnd len="med" w="med" type="diamond"/>
          </a:ln>
        </p:spPr>
      </p:cxnSp>
      <p:sp>
        <p:nvSpPr>
          <p:cNvPr id="1174" name="Google Shape;1174;ge15f161c73_0_55"/>
          <p:cNvSpPr txBox="1"/>
          <p:nvPr/>
        </p:nvSpPr>
        <p:spPr>
          <a:xfrm>
            <a:off x="5070600" y="1403234"/>
            <a:ext cx="2050800" cy="7791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s-AR" sz="2500">
                <a:solidFill>
                  <a:schemeClr val="dk2"/>
                </a:solidFill>
                <a:latin typeface="Roboto"/>
                <a:ea typeface="Roboto"/>
                <a:cs typeface="Roboto"/>
                <a:sym typeface="Roboto"/>
              </a:rPr>
              <a:t>Medidas de Posición</a:t>
            </a:r>
            <a:endParaRPr b="1" sz="2500">
              <a:solidFill>
                <a:schemeClr val="dk2"/>
              </a:solidFill>
              <a:latin typeface="Roboto"/>
              <a:ea typeface="Roboto"/>
              <a:cs typeface="Roboto"/>
              <a:sym typeface="Roboto"/>
            </a:endParaRPr>
          </a:p>
        </p:txBody>
      </p:sp>
      <p:sp>
        <p:nvSpPr>
          <p:cNvPr id="1177" name="Google Shape;1177;ge15f161c73_0_55"/>
          <p:cNvSpPr txBox="1"/>
          <p:nvPr/>
        </p:nvSpPr>
        <p:spPr>
          <a:xfrm>
            <a:off x="2710200" y="2948350"/>
            <a:ext cx="2050800" cy="7791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s-AR" sz="1800">
                <a:solidFill>
                  <a:schemeClr val="dk2"/>
                </a:solidFill>
                <a:latin typeface="Roboto"/>
                <a:ea typeface="Roboto"/>
                <a:cs typeface="Roboto"/>
                <a:sym typeface="Roboto"/>
              </a:rPr>
              <a:t>Tendencia Central</a:t>
            </a:r>
            <a:endParaRPr sz="1800">
              <a:solidFill>
                <a:schemeClr val="dk2"/>
              </a:solidFill>
              <a:latin typeface="Roboto"/>
              <a:ea typeface="Roboto"/>
              <a:cs typeface="Roboto"/>
              <a:sym typeface="Roboto"/>
            </a:endParaRPr>
          </a:p>
        </p:txBody>
      </p:sp>
      <p:sp>
        <p:nvSpPr>
          <p:cNvPr id="1175" name="Google Shape;1175;ge15f161c73_0_55"/>
          <p:cNvSpPr txBox="1"/>
          <p:nvPr/>
        </p:nvSpPr>
        <p:spPr>
          <a:xfrm>
            <a:off x="7431000" y="2948350"/>
            <a:ext cx="2050800" cy="7791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1800">
              <a:solidFill>
                <a:schemeClr val="dk2"/>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s-AR" sz="1800">
                <a:solidFill>
                  <a:schemeClr val="accent2"/>
                </a:solidFill>
                <a:latin typeface="Roboto"/>
                <a:ea typeface="Roboto"/>
                <a:cs typeface="Roboto"/>
                <a:sym typeface="Roboto"/>
              </a:rPr>
              <a:t>Tendencia no Central</a:t>
            </a:r>
            <a:endParaRPr b="1" sz="1800">
              <a:solidFill>
                <a:schemeClr val="accent2"/>
              </a:solidFill>
              <a:latin typeface="Roboto"/>
              <a:ea typeface="Roboto"/>
              <a:cs typeface="Roboto"/>
              <a:sym typeface="Roboto"/>
            </a:endParaRPr>
          </a:p>
          <a:p>
            <a:pPr indent="0" lvl="0" marL="0" rtl="0" algn="ctr">
              <a:spcBef>
                <a:spcPts val="0"/>
              </a:spcBef>
              <a:spcAft>
                <a:spcPts val="0"/>
              </a:spcAft>
              <a:buNone/>
            </a:pPr>
            <a:r>
              <a:t/>
            </a:r>
            <a:endParaRPr sz="1300">
              <a:solidFill>
                <a:srgbClr val="701C7F"/>
              </a:solidFill>
              <a:latin typeface="Roboto"/>
              <a:ea typeface="Roboto"/>
              <a:cs typeface="Roboto"/>
              <a:sym typeface="Roboto"/>
            </a:endParaRPr>
          </a:p>
        </p:txBody>
      </p:sp>
      <p:sp>
        <p:nvSpPr>
          <p:cNvPr id="1182" name="Google Shape;1182;ge15f161c73_0_55"/>
          <p:cNvSpPr txBox="1"/>
          <p:nvPr/>
        </p:nvSpPr>
        <p:spPr>
          <a:xfrm>
            <a:off x="8558000" y="4675550"/>
            <a:ext cx="2050800" cy="7791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100"/>
              <a:buFont typeface="Arial"/>
              <a:buNone/>
            </a:pPr>
            <a:r>
              <a:rPr b="1" lang="es-AR" sz="1800">
                <a:solidFill>
                  <a:schemeClr val="accent2"/>
                </a:solidFill>
                <a:latin typeface="Roboto"/>
                <a:ea typeface="Roboto"/>
                <a:cs typeface="Roboto"/>
                <a:sym typeface="Roboto"/>
              </a:rPr>
              <a:t>Cuartiles</a:t>
            </a:r>
            <a:endParaRPr b="1" sz="1800">
              <a:solidFill>
                <a:schemeClr val="accent2"/>
              </a:solidFill>
              <a:latin typeface="Roboto"/>
              <a:ea typeface="Roboto"/>
              <a:cs typeface="Roboto"/>
              <a:sym typeface="Roboto"/>
            </a:endParaRPr>
          </a:p>
          <a:p>
            <a:pPr indent="0" lvl="0" marL="0" rtl="0" algn="ctr">
              <a:spcBef>
                <a:spcPts val="0"/>
              </a:spcBef>
              <a:spcAft>
                <a:spcPts val="0"/>
              </a:spcAft>
              <a:buNone/>
            </a:pPr>
            <a:r>
              <a:t/>
            </a:r>
            <a:endParaRPr sz="1300">
              <a:solidFill>
                <a:srgbClr val="701C7F"/>
              </a:solidFill>
              <a:latin typeface="Roboto"/>
              <a:ea typeface="Roboto"/>
              <a:cs typeface="Roboto"/>
              <a:sym typeface="Roboto"/>
            </a:endParaRPr>
          </a:p>
        </p:txBody>
      </p:sp>
      <p:sp>
        <p:nvSpPr>
          <p:cNvPr id="1184" name="Google Shape;1184;ge15f161c73_0_55"/>
          <p:cNvSpPr txBox="1"/>
          <p:nvPr/>
        </p:nvSpPr>
        <p:spPr>
          <a:xfrm>
            <a:off x="2646400" y="5589950"/>
            <a:ext cx="2050800" cy="7791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1800">
              <a:solidFill>
                <a:schemeClr val="dk2"/>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s-AR" sz="1800">
                <a:solidFill>
                  <a:schemeClr val="dk2"/>
                </a:solidFill>
                <a:latin typeface="Roboto"/>
                <a:ea typeface="Roboto"/>
                <a:cs typeface="Roboto"/>
                <a:sym typeface="Roboto"/>
              </a:rPr>
              <a:t>Moda</a:t>
            </a:r>
            <a:endParaRPr sz="1800">
              <a:solidFill>
                <a:schemeClr val="dk2"/>
              </a:solidFill>
              <a:latin typeface="Roboto"/>
              <a:ea typeface="Roboto"/>
              <a:cs typeface="Roboto"/>
              <a:sym typeface="Roboto"/>
            </a:endParaRPr>
          </a:p>
          <a:p>
            <a:pPr indent="0" lvl="0" marL="0" rtl="0" algn="ctr">
              <a:spcBef>
                <a:spcPts val="0"/>
              </a:spcBef>
              <a:spcAft>
                <a:spcPts val="0"/>
              </a:spcAft>
              <a:buNone/>
            </a:pPr>
            <a:r>
              <a:t/>
            </a:r>
            <a:endParaRPr sz="1300">
              <a:solidFill>
                <a:srgbClr val="701C7F"/>
              </a:solidFill>
              <a:latin typeface="Roboto"/>
              <a:ea typeface="Roboto"/>
              <a:cs typeface="Roboto"/>
              <a:sym typeface="Roboto"/>
            </a:endParaRPr>
          </a:p>
        </p:txBody>
      </p:sp>
      <p:sp>
        <p:nvSpPr>
          <p:cNvPr id="1178" name="Google Shape;1178;ge15f161c73_0_55"/>
          <p:cNvSpPr txBox="1"/>
          <p:nvPr/>
        </p:nvSpPr>
        <p:spPr>
          <a:xfrm>
            <a:off x="3837200" y="4675550"/>
            <a:ext cx="2050800" cy="7791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100"/>
              <a:buFont typeface="Arial"/>
              <a:buNone/>
            </a:pPr>
            <a:r>
              <a:rPr lang="es-AR" sz="1800">
                <a:solidFill>
                  <a:schemeClr val="dk2"/>
                </a:solidFill>
                <a:latin typeface="Roboto"/>
                <a:ea typeface="Roboto"/>
                <a:cs typeface="Roboto"/>
                <a:sym typeface="Roboto"/>
              </a:rPr>
              <a:t>Mediana</a:t>
            </a:r>
            <a:endParaRPr sz="1800">
              <a:solidFill>
                <a:schemeClr val="dk2"/>
              </a:solidFill>
              <a:latin typeface="Roboto"/>
              <a:ea typeface="Roboto"/>
              <a:cs typeface="Roboto"/>
              <a:sym typeface="Roboto"/>
            </a:endParaRPr>
          </a:p>
          <a:p>
            <a:pPr indent="0" lvl="0" marL="0" rtl="0" algn="ctr">
              <a:spcBef>
                <a:spcPts val="0"/>
              </a:spcBef>
              <a:spcAft>
                <a:spcPts val="0"/>
              </a:spcAft>
              <a:buNone/>
            </a:pPr>
            <a:r>
              <a:t/>
            </a:r>
            <a:endParaRPr sz="1300">
              <a:solidFill>
                <a:srgbClr val="701C7F"/>
              </a:solidFill>
              <a:latin typeface="Roboto"/>
              <a:ea typeface="Roboto"/>
              <a:cs typeface="Roboto"/>
              <a:sym typeface="Roboto"/>
            </a:endParaRPr>
          </a:p>
        </p:txBody>
      </p:sp>
      <p:sp>
        <p:nvSpPr>
          <p:cNvPr id="1180" name="Google Shape;1180;ge15f161c73_0_55"/>
          <p:cNvSpPr txBox="1"/>
          <p:nvPr/>
        </p:nvSpPr>
        <p:spPr>
          <a:xfrm>
            <a:off x="1583200" y="4675550"/>
            <a:ext cx="2050800" cy="7791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100"/>
              <a:buFont typeface="Arial"/>
              <a:buNone/>
            </a:pPr>
            <a:r>
              <a:rPr lang="es-AR" sz="1800">
                <a:solidFill>
                  <a:schemeClr val="dk2"/>
                </a:solidFill>
                <a:latin typeface="Roboto"/>
                <a:ea typeface="Roboto"/>
                <a:cs typeface="Roboto"/>
                <a:sym typeface="Roboto"/>
              </a:rPr>
              <a:t>Media</a:t>
            </a:r>
            <a:endParaRPr sz="1800">
              <a:solidFill>
                <a:schemeClr val="dk2"/>
              </a:solidFill>
              <a:latin typeface="Roboto"/>
              <a:ea typeface="Roboto"/>
              <a:cs typeface="Roboto"/>
              <a:sym typeface="Roboto"/>
            </a:endParaRPr>
          </a:p>
          <a:p>
            <a:pPr indent="0" lvl="0" marL="0" rtl="0" algn="ctr">
              <a:spcBef>
                <a:spcPts val="0"/>
              </a:spcBef>
              <a:spcAft>
                <a:spcPts val="0"/>
              </a:spcAft>
              <a:buNone/>
            </a:pPr>
            <a:r>
              <a:t/>
            </a:r>
            <a:endParaRPr sz="1300">
              <a:solidFill>
                <a:srgbClr val="701C7F"/>
              </a:solidFill>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pic>
        <p:nvPicPr>
          <p:cNvPr id="1189" name="Google Shape;1189;gb7f83098cf_0_68"/>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1190" name="Google Shape;1190;gb7f83098cf_0_68"/>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1191" name="Google Shape;1191;gb7f83098cf_0_68"/>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1192" name="Google Shape;1192;gb7f83098cf_0_68"/>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1193" name="Google Shape;1193;gb7f83098cf_0_68"/>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1194" name="Google Shape;1194;gb7f83098cf_0_68"/>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1195" name="Google Shape;1195;gb7f83098cf_0_68"/>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1196" name="Google Shape;1196;gb7f83098cf_0_68"/>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1197" name="Google Shape;1197;gb7f83098cf_0_68"/>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1198" name="Google Shape;1198;gb7f83098cf_0_68"/>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1199" name="Google Shape;1199;gb7f83098cf_0_68"/>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1200" name="Google Shape;1200;gb7f83098cf_0_68"/>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1201" name="Google Shape;1201;gb7f83098cf_0_68"/>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1202" name="Google Shape;1202;gb7f83098cf_0_68"/>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1203" name="Google Shape;1203;gb7f83098cf_0_68"/>
          <p:cNvSpPr txBox="1"/>
          <p:nvPr/>
        </p:nvSpPr>
        <p:spPr>
          <a:xfrm>
            <a:off x="2689675" y="2389750"/>
            <a:ext cx="5442300" cy="1600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4600">
                <a:solidFill>
                  <a:schemeClr val="dk2"/>
                </a:solidFill>
                <a:latin typeface="Calibri"/>
                <a:ea typeface="Calibri"/>
                <a:cs typeface="Calibri"/>
                <a:sym typeface="Calibri"/>
              </a:rPr>
              <a:t>Encuesta de Mercado de Trabajo y Sueldos </a:t>
            </a:r>
            <a:endParaRPr b="1" sz="4600">
              <a:solidFill>
                <a:schemeClr val="dk2"/>
              </a:solidFill>
              <a:latin typeface="Calibri"/>
              <a:ea typeface="Calibri"/>
              <a:cs typeface="Calibri"/>
              <a:sym typeface="Calibri"/>
            </a:endParaRPr>
          </a:p>
        </p:txBody>
      </p:sp>
      <p:pic>
        <p:nvPicPr>
          <p:cNvPr id="1204" name="Google Shape;1204;gb7f83098cf_0_68"/>
          <p:cNvPicPr preferRelativeResize="0"/>
          <p:nvPr/>
        </p:nvPicPr>
        <p:blipFill>
          <a:blip r:embed="rId9">
            <a:alphaModFix/>
          </a:blip>
          <a:stretch>
            <a:fillRect/>
          </a:stretch>
        </p:blipFill>
        <p:spPr>
          <a:xfrm>
            <a:off x="8139100" y="2153678"/>
            <a:ext cx="2037350" cy="20373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pic>
        <p:nvPicPr>
          <p:cNvPr id="1209" name="Google Shape;1209;ge36a2e9948_2_0"/>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1210" name="Google Shape;1210;ge36a2e9948_2_0"/>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1211" name="Google Shape;1211;ge36a2e9948_2_0"/>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1212" name="Google Shape;1212;ge36a2e9948_2_0"/>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1213" name="Google Shape;1213;ge36a2e9948_2_0"/>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1214" name="Google Shape;1214;ge36a2e9948_2_0"/>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1215" name="Google Shape;1215;ge36a2e9948_2_0"/>
          <p:cNvPicPr preferRelativeResize="0"/>
          <p:nvPr/>
        </p:nvPicPr>
        <p:blipFill rotWithShape="1">
          <a:blip r:embed="rId4">
            <a:alphaModFix/>
          </a:blip>
          <a:srcRect b="0" l="0" r="0" t="0"/>
          <a:stretch/>
        </p:blipFill>
        <p:spPr>
          <a:xfrm>
            <a:off x="10672688" y="912562"/>
            <a:ext cx="1238845" cy="907220"/>
          </a:xfrm>
          <a:prstGeom prst="rect">
            <a:avLst/>
          </a:prstGeom>
          <a:noFill/>
          <a:ln>
            <a:noFill/>
          </a:ln>
        </p:spPr>
      </p:pic>
      <p:pic>
        <p:nvPicPr>
          <p:cNvPr id="1216" name="Google Shape;1216;ge36a2e9948_2_0"/>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1217" name="Google Shape;1217;ge36a2e9948_2_0"/>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1218" name="Google Shape;1218;ge36a2e9948_2_0"/>
          <p:cNvPicPr preferRelativeResize="0"/>
          <p:nvPr/>
        </p:nvPicPr>
        <p:blipFill rotWithShape="1">
          <a:blip r:embed="rId7">
            <a:alphaModFix/>
          </a:blip>
          <a:srcRect b="0" l="0" r="13629" t="0"/>
          <a:stretch/>
        </p:blipFill>
        <p:spPr>
          <a:xfrm>
            <a:off x="3945550" y="1819775"/>
            <a:ext cx="3789850" cy="1346674"/>
          </a:xfrm>
          <a:prstGeom prst="rect">
            <a:avLst/>
          </a:prstGeom>
          <a:noFill/>
          <a:ln>
            <a:noFill/>
          </a:ln>
        </p:spPr>
      </p:pic>
      <p:sp>
        <p:nvSpPr>
          <p:cNvPr id="1219" name="Google Shape;1219;ge36a2e9948_2_0"/>
          <p:cNvSpPr txBox="1"/>
          <p:nvPr/>
        </p:nvSpPr>
        <p:spPr>
          <a:xfrm>
            <a:off x="3119325" y="3348200"/>
            <a:ext cx="54423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4600">
                <a:solidFill>
                  <a:schemeClr val="dk2"/>
                </a:solidFill>
                <a:latin typeface="Calibri"/>
                <a:ea typeface="Calibri"/>
                <a:cs typeface="Calibri"/>
                <a:sym typeface="Calibri"/>
              </a:rPr>
              <a:t>¡Gracias!</a:t>
            </a:r>
            <a:endParaRPr b="1" sz="4600">
              <a:solidFill>
                <a:schemeClr val="dk2"/>
              </a:solidFill>
              <a:latin typeface="Calibri"/>
              <a:ea typeface="Calibri"/>
              <a:cs typeface="Calibri"/>
              <a:sym typeface="Calibri"/>
            </a:endParaRPr>
          </a:p>
        </p:txBody>
      </p:sp>
      <p:pic>
        <p:nvPicPr>
          <p:cNvPr id="1220" name="Google Shape;1220;ge36a2e9948_2_0"/>
          <p:cNvPicPr preferRelativeResize="0"/>
          <p:nvPr/>
        </p:nvPicPr>
        <p:blipFill rotWithShape="1">
          <a:blip r:embed="rId8">
            <a:alphaModFix/>
          </a:blip>
          <a:srcRect b="19564" l="35522" r="29153" t="61309"/>
          <a:stretch/>
        </p:blipFill>
        <p:spPr>
          <a:xfrm>
            <a:off x="2308187" y="5878755"/>
            <a:ext cx="1679012" cy="405504"/>
          </a:xfrm>
          <a:prstGeom prst="rect">
            <a:avLst/>
          </a:prstGeom>
          <a:noFill/>
          <a:ln>
            <a:noFill/>
          </a:ln>
        </p:spPr>
      </p:pic>
      <p:pic>
        <p:nvPicPr>
          <p:cNvPr id="1221" name="Google Shape;1221;ge36a2e9948_2_0"/>
          <p:cNvPicPr preferRelativeResize="0"/>
          <p:nvPr/>
        </p:nvPicPr>
        <p:blipFill>
          <a:blip r:embed="rId9">
            <a:alphaModFix/>
          </a:blip>
          <a:stretch>
            <a:fillRect/>
          </a:stretch>
        </p:blipFill>
        <p:spPr>
          <a:xfrm>
            <a:off x="4189264" y="5928818"/>
            <a:ext cx="1679018" cy="435830"/>
          </a:xfrm>
          <a:prstGeom prst="rect">
            <a:avLst/>
          </a:prstGeom>
          <a:noFill/>
          <a:ln>
            <a:noFill/>
          </a:ln>
        </p:spPr>
      </p:pic>
      <p:pic>
        <p:nvPicPr>
          <p:cNvPr id="1222" name="Google Shape;1222;ge36a2e9948_2_0"/>
          <p:cNvPicPr preferRelativeResize="0"/>
          <p:nvPr/>
        </p:nvPicPr>
        <p:blipFill>
          <a:blip r:embed="rId10">
            <a:alphaModFix/>
          </a:blip>
          <a:stretch>
            <a:fillRect/>
          </a:stretch>
        </p:blipFill>
        <p:spPr>
          <a:xfrm>
            <a:off x="8086363" y="5983367"/>
            <a:ext cx="1158730" cy="411145"/>
          </a:xfrm>
          <a:prstGeom prst="rect">
            <a:avLst/>
          </a:prstGeom>
          <a:noFill/>
          <a:ln>
            <a:noFill/>
          </a:ln>
        </p:spPr>
      </p:pic>
      <p:pic>
        <p:nvPicPr>
          <p:cNvPr id="1223" name="Google Shape;1223;ge36a2e9948_2_0"/>
          <p:cNvPicPr preferRelativeResize="0"/>
          <p:nvPr/>
        </p:nvPicPr>
        <p:blipFill rotWithShape="1">
          <a:blip r:embed="rId11">
            <a:alphaModFix/>
          </a:blip>
          <a:srcRect b="24762" l="0" r="0" t="22774"/>
          <a:stretch/>
        </p:blipFill>
        <p:spPr>
          <a:xfrm>
            <a:off x="9389308" y="5932812"/>
            <a:ext cx="777755" cy="382528"/>
          </a:xfrm>
          <a:prstGeom prst="rect">
            <a:avLst/>
          </a:prstGeom>
          <a:noFill/>
          <a:ln>
            <a:noFill/>
          </a:ln>
        </p:spPr>
      </p:pic>
      <p:pic>
        <p:nvPicPr>
          <p:cNvPr id="1224" name="Google Shape;1224;ge36a2e9948_2_0"/>
          <p:cNvPicPr preferRelativeResize="0"/>
          <p:nvPr/>
        </p:nvPicPr>
        <p:blipFill>
          <a:blip r:embed="rId12">
            <a:alphaModFix/>
          </a:blip>
          <a:stretch>
            <a:fillRect/>
          </a:stretch>
        </p:blipFill>
        <p:spPr>
          <a:xfrm>
            <a:off x="5991836" y="5788413"/>
            <a:ext cx="811625" cy="698824"/>
          </a:xfrm>
          <a:prstGeom prst="rect">
            <a:avLst/>
          </a:prstGeom>
          <a:noFill/>
          <a:ln>
            <a:noFill/>
          </a:ln>
        </p:spPr>
      </p:pic>
      <p:sp>
        <p:nvSpPr>
          <p:cNvPr id="1225" name="Google Shape;1225;ge36a2e9948_2_0"/>
          <p:cNvSpPr txBox="1"/>
          <p:nvPr/>
        </p:nvSpPr>
        <p:spPr>
          <a:xfrm>
            <a:off x="1513888" y="5627450"/>
            <a:ext cx="19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a:solidFill>
                  <a:srgbClr val="666666"/>
                </a:solidFill>
              </a:rPr>
              <a:t>Platinum</a:t>
            </a:r>
            <a:endParaRPr b="1">
              <a:solidFill>
                <a:srgbClr val="666666"/>
              </a:solidFill>
            </a:endParaRPr>
          </a:p>
        </p:txBody>
      </p:sp>
      <p:sp>
        <p:nvSpPr>
          <p:cNvPr id="1226" name="Google Shape;1226;ge36a2e9948_2_0"/>
          <p:cNvSpPr txBox="1"/>
          <p:nvPr/>
        </p:nvSpPr>
        <p:spPr>
          <a:xfrm>
            <a:off x="7622288" y="5627450"/>
            <a:ext cx="19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a:solidFill>
                  <a:srgbClr val="666666"/>
                </a:solidFill>
              </a:rPr>
              <a:t>Gold</a:t>
            </a:r>
            <a:endParaRPr b="1">
              <a:solidFill>
                <a:srgbClr val="6666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ge27b6e7a93_0_44"/>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213" name="Google Shape;213;ge27b6e7a93_0_44"/>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214" name="Google Shape;214;ge27b6e7a93_0_44"/>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215" name="Google Shape;215;ge27b6e7a93_0_44"/>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216" name="Google Shape;216;ge27b6e7a93_0_44"/>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217" name="Google Shape;217;ge27b6e7a93_0_44"/>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218" name="Google Shape;218;ge27b6e7a93_0_44"/>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219" name="Google Shape;219;ge27b6e7a93_0_44"/>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220" name="Google Shape;220;ge27b6e7a93_0_44"/>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221" name="Google Shape;221;ge27b6e7a93_0_44"/>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222" name="Google Shape;222;ge27b6e7a93_0_44"/>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223" name="Google Shape;223;ge27b6e7a93_0_44"/>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224" name="Google Shape;224;ge27b6e7a93_0_44"/>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225" name="Google Shape;225;ge27b6e7a93_0_44"/>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226" name="Google Shape;226;ge27b6e7a93_0_44"/>
          <p:cNvSpPr txBox="1"/>
          <p:nvPr/>
        </p:nvSpPr>
        <p:spPr>
          <a:xfrm>
            <a:off x="886925" y="942625"/>
            <a:ext cx="51027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4600">
                <a:solidFill>
                  <a:schemeClr val="dk2"/>
                </a:solidFill>
                <a:latin typeface="Calibri"/>
                <a:ea typeface="Calibri"/>
                <a:cs typeface="Calibri"/>
                <a:sym typeface="Calibri"/>
              </a:rPr>
              <a:t>Flujo de trabajo</a:t>
            </a:r>
            <a:endParaRPr b="1" sz="4600">
              <a:solidFill>
                <a:schemeClr val="dk2"/>
              </a:solidFill>
              <a:latin typeface="Calibri"/>
              <a:ea typeface="Calibri"/>
              <a:cs typeface="Calibri"/>
              <a:sym typeface="Calibri"/>
            </a:endParaRPr>
          </a:p>
        </p:txBody>
      </p:sp>
      <p:grpSp>
        <p:nvGrpSpPr>
          <p:cNvPr id="227" name="Google Shape;227;ge27b6e7a93_0_44"/>
          <p:cNvGrpSpPr/>
          <p:nvPr/>
        </p:nvGrpSpPr>
        <p:grpSpPr>
          <a:xfrm>
            <a:off x="3630488" y="2047987"/>
            <a:ext cx="6102976" cy="4332750"/>
            <a:chOff x="1520513" y="874100"/>
            <a:chExt cx="6102976" cy="4332750"/>
          </a:xfrm>
        </p:grpSpPr>
        <p:pic>
          <p:nvPicPr>
            <p:cNvPr id="228" name="Google Shape;228;ge27b6e7a93_0_44"/>
            <p:cNvPicPr preferRelativeResize="0"/>
            <p:nvPr/>
          </p:nvPicPr>
          <p:blipFill>
            <a:blip r:embed="rId9">
              <a:alphaModFix/>
            </a:blip>
            <a:stretch>
              <a:fillRect/>
            </a:stretch>
          </p:blipFill>
          <p:spPr>
            <a:xfrm>
              <a:off x="1520513" y="1180525"/>
              <a:ext cx="6102976" cy="4026325"/>
            </a:xfrm>
            <a:prstGeom prst="rect">
              <a:avLst/>
            </a:prstGeom>
            <a:noFill/>
            <a:ln>
              <a:noFill/>
            </a:ln>
          </p:spPr>
        </p:pic>
        <p:sp>
          <p:nvSpPr>
            <p:cNvPr id="229" name="Google Shape;229;ge27b6e7a93_0_44"/>
            <p:cNvSpPr txBox="1"/>
            <p:nvPr/>
          </p:nvSpPr>
          <p:spPr>
            <a:xfrm>
              <a:off x="1817263" y="1012600"/>
              <a:ext cx="1098000" cy="53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AR">
                  <a:solidFill>
                    <a:schemeClr val="dk2"/>
                  </a:solidFill>
                  <a:latin typeface="Calibri"/>
                  <a:ea typeface="Calibri"/>
                  <a:cs typeface="Calibri"/>
                  <a:sym typeface="Calibri"/>
                </a:rPr>
                <a:t>Preguntas</a:t>
              </a:r>
              <a:endParaRPr>
                <a:solidFill>
                  <a:schemeClr val="dk2"/>
                </a:solidFill>
                <a:latin typeface="Calibri"/>
                <a:ea typeface="Calibri"/>
                <a:cs typeface="Calibri"/>
                <a:sym typeface="Calibri"/>
              </a:endParaRPr>
            </a:p>
            <a:p>
              <a:pPr indent="0" lvl="0" marL="0" rtl="0" algn="l">
                <a:spcBef>
                  <a:spcPts val="0"/>
                </a:spcBef>
                <a:spcAft>
                  <a:spcPts val="0"/>
                </a:spcAft>
                <a:buNone/>
              </a:pPr>
              <a:r>
                <a:rPr lang="es-AR">
                  <a:solidFill>
                    <a:schemeClr val="dk2"/>
                  </a:solidFill>
                  <a:latin typeface="Calibri"/>
                  <a:ea typeface="Calibri"/>
                  <a:cs typeface="Calibri"/>
                  <a:sym typeface="Calibri"/>
                </a:rPr>
                <a:t> Objetivos</a:t>
              </a:r>
              <a:endParaRPr>
                <a:solidFill>
                  <a:schemeClr val="dk2"/>
                </a:solidFill>
                <a:latin typeface="Calibri"/>
                <a:ea typeface="Calibri"/>
                <a:cs typeface="Calibri"/>
                <a:sym typeface="Calibri"/>
              </a:endParaRPr>
            </a:p>
          </p:txBody>
        </p:sp>
        <p:sp>
          <p:nvSpPr>
            <p:cNvPr id="230" name="Google Shape;230;ge27b6e7a93_0_44"/>
            <p:cNvSpPr txBox="1"/>
            <p:nvPr/>
          </p:nvSpPr>
          <p:spPr>
            <a:xfrm>
              <a:off x="3129888" y="1012600"/>
              <a:ext cx="1393500" cy="53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AR">
                  <a:solidFill>
                    <a:schemeClr val="dk2"/>
                  </a:solidFill>
                  <a:latin typeface="Calibri"/>
                  <a:ea typeface="Calibri"/>
                  <a:cs typeface="Calibri"/>
                  <a:sym typeface="Calibri"/>
                </a:rPr>
                <a:t>Recopilación de Datos</a:t>
              </a:r>
              <a:endParaRPr>
                <a:solidFill>
                  <a:schemeClr val="dk2"/>
                </a:solidFill>
                <a:latin typeface="Calibri"/>
                <a:ea typeface="Calibri"/>
                <a:cs typeface="Calibri"/>
                <a:sym typeface="Calibri"/>
              </a:endParaRPr>
            </a:p>
          </p:txBody>
        </p:sp>
        <p:sp>
          <p:nvSpPr>
            <p:cNvPr id="231" name="Google Shape;231;ge27b6e7a93_0_44"/>
            <p:cNvSpPr txBox="1"/>
            <p:nvPr/>
          </p:nvSpPr>
          <p:spPr>
            <a:xfrm>
              <a:off x="4599588" y="874100"/>
              <a:ext cx="1530300" cy="68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AR">
                  <a:solidFill>
                    <a:schemeClr val="dk2"/>
                  </a:solidFill>
                  <a:latin typeface="Calibri"/>
                  <a:ea typeface="Calibri"/>
                  <a:cs typeface="Calibri"/>
                  <a:sym typeface="Calibri"/>
                </a:rPr>
                <a:t>Exploración, limpieza y organización de datos</a:t>
              </a:r>
              <a:endParaRPr>
                <a:solidFill>
                  <a:schemeClr val="dk2"/>
                </a:solidFill>
                <a:latin typeface="Calibri"/>
                <a:ea typeface="Calibri"/>
                <a:cs typeface="Calibri"/>
                <a:sym typeface="Calibri"/>
              </a:endParaRPr>
            </a:p>
          </p:txBody>
        </p:sp>
        <p:sp>
          <p:nvSpPr>
            <p:cNvPr id="232" name="Google Shape;232;ge27b6e7a93_0_44"/>
            <p:cNvSpPr txBox="1"/>
            <p:nvPr/>
          </p:nvSpPr>
          <p:spPr>
            <a:xfrm>
              <a:off x="5977488" y="936550"/>
              <a:ext cx="1530300" cy="68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AR">
                  <a:solidFill>
                    <a:schemeClr val="dk2"/>
                  </a:solidFill>
                  <a:latin typeface="Calibri"/>
                  <a:ea typeface="Calibri"/>
                  <a:cs typeface="Calibri"/>
                  <a:sym typeface="Calibri"/>
                </a:rPr>
                <a:t>Análisis de datos</a:t>
              </a:r>
              <a:endParaRPr>
                <a:solidFill>
                  <a:schemeClr val="dk2"/>
                </a:solidFill>
                <a:latin typeface="Calibri"/>
                <a:ea typeface="Calibri"/>
                <a:cs typeface="Calibri"/>
                <a:sym typeface="Calibri"/>
              </a:endParaRPr>
            </a:p>
          </p:txBody>
        </p:sp>
        <p:sp>
          <p:nvSpPr>
            <p:cNvPr id="233" name="Google Shape;233;ge27b6e7a93_0_44"/>
            <p:cNvSpPr txBox="1"/>
            <p:nvPr/>
          </p:nvSpPr>
          <p:spPr>
            <a:xfrm>
              <a:off x="1759013" y="3637825"/>
              <a:ext cx="1291800" cy="97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AR">
                  <a:solidFill>
                    <a:schemeClr val="dk2"/>
                  </a:solidFill>
                  <a:latin typeface="Calibri"/>
                  <a:ea typeface="Calibri"/>
                  <a:cs typeface="Calibri"/>
                  <a:sym typeface="Calibri"/>
                </a:rPr>
                <a:t>Desarrollo de modelos y algoritmos</a:t>
              </a:r>
              <a:endParaRPr>
                <a:solidFill>
                  <a:schemeClr val="dk2"/>
                </a:solidFill>
                <a:latin typeface="Calibri"/>
                <a:ea typeface="Calibri"/>
                <a:cs typeface="Calibri"/>
                <a:sym typeface="Calibri"/>
              </a:endParaRPr>
            </a:p>
          </p:txBody>
        </p:sp>
        <p:sp>
          <p:nvSpPr>
            <p:cNvPr id="234" name="Google Shape;234;ge27b6e7a93_0_44"/>
            <p:cNvSpPr txBox="1"/>
            <p:nvPr/>
          </p:nvSpPr>
          <p:spPr>
            <a:xfrm>
              <a:off x="5981088" y="3637825"/>
              <a:ext cx="1487100" cy="97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AR">
                  <a:solidFill>
                    <a:schemeClr val="dk2"/>
                  </a:solidFill>
                  <a:latin typeface="Calibri"/>
                  <a:ea typeface="Calibri"/>
                  <a:cs typeface="Calibri"/>
                  <a:sym typeface="Calibri"/>
                </a:rPr>
                <a:t>Visualización de datos</a:t>
              </a:r>
              <a:endParaRPr>
                <a:solidFill>
                  <a:schemeClr val="dk2"/>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ge27b6e7a93_0_86"/>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240" name="Google Shape;240;ge27b6e7a93_0_86"/>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241" name="Google Shape;241;ge27b6e7a93_0_86"/>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242" name="Google Shape;242;ge27b6e7a93_0_86"/>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243" name="Google Shape;243;ge27b6e7a93_0_86"/>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244" name="Google Shape;244;ge27b6e7a93_0_86"/>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245" name="Google Shape;245;ge27b6e7a93_0_86"/>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246" name="Google Shape;246;ge27b6e7a93_0_86"/>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247" name="Google Shape;247;ge27b6e7a93_0_86"/>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248" name="Google Shape;248;ge27b6e7a93_0_86"/>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249" name="Google Shape;249;ge27b6e7a93_0_86"/>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250" name="Google Shape;250;ge27b6e7a93_0_86"/>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251" name="Google Shape;251;ge27b6e7a93_0_86"/>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252" name="Google Shape;252;ge27b6e7a93_0_86"/>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253" name="Google Shape;253;ge27b6e7a93_0_86"/>
          <p:cNvSpPr txBox="1"/>
          <p:nvPr/>
        </p:nvSpPr>
        <p:spPr>
          <a:xfrm>
            <a:off x="2082275" y="1694613"/>
            <a:ext cx="9553200" cy="3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AR" sz="1800">
                <a:solidFill>
                  <a:schemeClr val="dk2"/>
                </a:solidFill>
                <a:latin typeface="Calibri"/>
                <a:ea typeface="Calibri"/>
                <a:cs typeface="Calibri"/>
                <a:sym typeface="Calibri"/>
              </a:rPr>
              <a:t>Preguntas y Objetivos</a:t>
            </a:r>
            <a:endParaRPr sz="1800">
              <a:solidFill>
                <a:schemeClr val="dk2"/>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2"/>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s-AR" sz="1800">
                <a:solidFill>
                  <a:schemeClr val="dk2"/>
                </a:solidFill>
                <a:latin typeface="Calibri"/>
                <a:ea typeface="Calibri"/>
                <a:cs typeface="Calibri"/>
                <a:sym typeface="Calibri"/>
              </a:rPr>
              <a:t>Necesidad de responder una pregunta o cumplir con un objetivo</a:t>
            </a:r>
            <a:endParaRPr sz="1800">
              <a:solidFill>
                <a:schemeClr val="dk2"/>
              </a:solidFill>
              <a:latin typeface="Calibri"/>
              <a:ea typeface="Calibri"/>
              <a:cs typeface="Calibri"/>
              <a:sym typeface="Calibri"/>
            </a:endParaRPr>
          </a:p>
          <a:p>
            <a:pPr indent="1574800" lvl="0" marL="0" rtl="0" algn="l">
              <a:lnSpc>
                <a:spcPct val="115000"/>
              </a:lnSpc>
              <a:spcBef>
                <a:spcPts val="0"/>
              </a:spcBef>
              <a:spcAft>
                <a:spcPts val="0"/>
              </a:spcAft>
              <a:buClr>
                <a:schemeClr val="dk1"/>
              </a:buClr>
              <a:buSzPts val="1100"/>
              <a:buFont typeface="Arial"/>
              <a:buNone/>
            </a:pPr>
            <a:r>
              <a:t/>
            </a:r>
            <a:endParaRPr sz="1800">
              <a:solidFill>
                <a:schemeClr val="dk2"/>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s-AR" sz="1800">
                <a:solidFill>
                  <a:schemeClr val="dk2"/>
                </a:solidFill>
                <a:latin typeface="Calibri"/>
                <a:ea typeface="Calibri"/>
                <a:cs typeface="Calibri"/>
                <a:sym typeface="Calibri"/>
              </a:rPr>
              <a:t>Preguntas:</a:t>
            </a:r>
            <a:endParaRPr sz="1800">
              <a:solidFill>
                <a:schemeClr val="dk2"/>
              </a:solidFill>
              <a:latin typeface="Calibri"/>
              <a:ea typeface="Calibri"/>
              <a:cs typeface="Calibri"/>
              <a:sym typeface="Calibri"/>
            </a:endParaRPr>
          </a:p>
          <a:p>
            <a:pPr indent="-342900" lvl="0" marL="457200" rtl="0" algn="l">
              <a:lnSpc>
                <a:spcPct val="115000"/>
              </a:lnSpc>
              <a:spcBef>
                <a:spcPts val="0"/>
              </a:spcBef>
              <a:spcAft>
                <a:spcPts val="0"/>
              </a:spcAft>
              <a:buClr>
                <a:schemeClr val="dk2"/>
              </a:buClr>
              <a:buSzPts val="1800"/>
              <a:buFont typeface="Calibri"/>
              <a:buChar char="●"/>
            </a:pPr>
            <a:r>
              <a:rPr lang="es-AR" sz="1800">
                <a:solidFill>
                  <a:schemeClr val="dk2"/>
                </a:solidFill>
                <a:latin typeface="Calibri"/>
                <a:ea typeface="Calibri"/>
                <a:cs typeface="Calibri"/>
                <a:sym typeface="Calibri"/>
              </a:rPr>
              <a:t>¿Cuál es el mejor mes para hacer el lanzamiento de mi producto?</a:t>
            </a:r>
            <a:endParaRPr sz="1800">
              <a:solidFill>
                <a:schemeClr val="dk2"/>
              </a:solidFill>
              <a:latin typeface="Calibri"/>
              <a:ea typeface="Calibri"/>
              <a:cs typeface="Calibri"/>
              <a:sym typeface="Calibri"/>
            </a:endParaRPr>
          </a:p>
          <a:p>
            <a:pPr indent="-342900" lvl="0" marL="457200" rtl="0" algn="l">
              <a:lnSpc>
                <a:spcPct val="115000"/>
              </a:lnSpc>
              <a:spcBef>
                <a:spcPts val="0"/>
              </a:spcBef>
              <a:spcAft>
                <a:spcPts val="0"/>
              </a:spcAft>
              <a:buClr>
                <a:schemeClr val="dk2"/>
              </a:buClr>
              <a:buSzPts val="1800"/>
              <a:buFont typeface="Calibri"/>
              <a:buChar char="●"/>
            </a:pPr>
            <a:r>
              <a:rPr lang="es-AR" sz="1800">
                <a:solidFill>
                  <a:schemeClr val="dk2"/>
                </a:solidFill>
                <a:latin typeface="Calibri"/>
                <a:ea typeface="Calibri"/>
                <a:cs typeface="Calibri"/>
                <a:sym typeface="Calibri"/>
              </a:rPr>
              <a:t>¿Cuál es el horario ideal para comenzar las ventas?</a:t>
            </a:r>
            <a:endParaRPr sz="1800">
              <a:solidFill>
                <a:schemeClr val="dk2"/>
              </a:solidFill>
              <a:latin typeface="Calibri"/>
              <a:ea typeface="Calibri"/>
              <a:cs typeface="Calibri"/>
              <a:sym typeface="Calibri"/>
            </a:endParaRPr>
          </a:p>
          <a:p>
            <a:pPr indent="-342900" lvl="0" marL="457200" rtl="0" algn="l">
              <a:lnSpc>
                <a:spcPct val="115000"/>
              </a:lnSpc>
              <a:spcBef>
                <a:spcPts val="0"/>
              </a:spcBef>
              <a:spcAft>
                <a:spcPts val="0"/>
              </a:spcAft>
              <a:buClr>
                <a:schemeClr val="dk2"/>
              </a:buClr>
              <a:buSzPts val="1800"/>
              <a:buFont typeface="Calibri"/>
              <a:buChar char="●"/>
            </a:pPr>
            <a:r>
              <a:rPr lang="es-AR" sz="1800">
                <a:solidFill>
                  <a:schemeClr val="dk2"/>
                </a:solidFill>
                <a:latin typeface="Calibri"/>
                <a:ea typeface="Calibri"/>
                <a:cs typeface="Calibri"/>
                <a:sym typeface="Calibri"/>
              </a:rPr>
              <a:t>¿Cuándo ofrecerle un nuevo producto a mi cliente?</a:t>
            </a:r>
            <a:endParaRPr sz="1800">
              <a:solidFill>
                <a:schemeClr val="dk2"/>
              </a:solidFill>
              <a:latin typeface="Calibri"/>
              <a:ea typeface="Calibri"/>
              <a:cs typeface="Calibri"/>
              <a:sym typeface="Calibri"/>
            </a:endParaRPr>
          </a:p>
          <a:p>
            <a:pPr indent="1574800" lvl="0" marL="0" rtl="0" algn="l">
              <a:lnSpc>
                <a:spcPct val="115000"/>
              </a:lnSpc>
              <a:spcBef>
                <a:spcPts val="0"/>
              </a:spcBef>
              <a:spcAft>
                <a:spcPts val="0"/>
              </a:spcAft>
              <a:buClr>
                <a:schemeClr val="dk1"/>
              </a:buClr>
              <a:buSzPts val="1100"/>
              <a:buFont typeface="Arial"/>
              <a:buNone/>
            </a:pPr>
            <a:r>
              <a:t/>
            </a:r>
            <a:endParaRPr sz="1800">
              <a:solidFill>
                <a:schemeClr val="dk2"/>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s-AR" sz="1800">
                <a:solidFill>
                  <a:schemeClr val="dk2"/>
                </a:solidFill>
                <a:latin typeface="Calibri"/>
                <a:ea typeface="Calibri"/>
                <a:cs typeface="Calibri"/>
                <a:sym typeface="Calibri"/>
              </a:rPr>
              <a:t>Objetivo:</a:t>
            </a:r>
            <a:endParaRPr sz="1800">
              <a:solidFill>
                <a:schemeClr val="dk2"/>
              </a:solidFill>
              <a:latin typeface="Calibri"/>
              <a:ea typeface="Calibri"/>
              <a:cs typeface="Calibri"/>
              <a:sym typeface="Calibri"/>
            </a:endParaRPr>
          </a:p>
          <a:p>
            <a:pPr indent="-342900" lvl="0" marL="457200" rtl="0" algn="l">
              <a:lnSpc>
                <a:spcPct val="115000"/>
              </a:lnSpc>
              <a:spcBef>
                <a:spcPts val="0"/>
              </a:spcBef>
              <a:spcAft>
                <a:spcPts val="0"/>
              </a:spcAft>
              <a:buClr>
                <a:schemeClr val="dk2"/>
              </a:buClr>
              <a:buSzPts val="1800"/>
              <a:buFont typeface="Calibri"/>
              <a:buChar char="●"/>
            </a:pPr>
            <a:r>
              <a:rPr lang="es-AR" sz="1800">
                <a:solidFill>
                  <a:schemeClr val="dk2"/>
                </a:solidFill>
                <a:latin typeface="Calibri"/>
                <a:ea typeface="Calibri"/>
                <a:cs typeface="Calibri"/>
                <a:sym typeface="Calibri"/>
              </a:rPr>
              <a:t>Consolidar la venta del producto</a:t>
            </a:r>
            <a:endParaRPr>
              <a:solidFill>
                <a:schemeClr val="dk2"/>
              </a:solidFill>
              <a:latin typeface="Calibri"/>
              <a:ea typeface="Calibri"/>
              <a:cs typeface="Calibri"/>
              <a:sym typeface="Calibri"/>
            </a:endParaRPr>
          </a:p>
        </p:txBody>
      </p:sp>
      <p:pic>
        <p:nvPicPr>
          <p:cNvPr id="254" name="Google Shape;254;ge27b6e7a93_0_86"/>
          <p:cNvPicPr preferRelativeResize="0"/>
          <p:nvPr/>
        </p:nvPicPr>
        <p:blipFill>
          <a:blip r:embed="rId9">
            <a:alphaModFix/>
          </a:blip>
          <a:stretch>
            <a:fillRect/>
          </a:stretch>
        </p:blipFill>
        <p:spPr>
          <a:xfrm>
            <a:off x="736375" y="1592463"/>
            <a:ext cx="1099000" cy="1074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ge27b6e7a93_0_132"/>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260" name="Google Shape;260;ge27b6e7a93_0_132"/>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261" name="Google Shape;261;ge27b6e7a93_0_132"/>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262" name="Google Shape;262;ge27b6e7a93_0_132"/>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263" name="Google Shape;263;ge27b6e7a93_0_132"/>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264" name="Google Shape;264;ge27b6e7a93_0_132"/>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265" name="Google Shape;265;ge27b6e7a93_0_132"/>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266" name="Google Shape;266;ge27b6e7a93_0_132"/>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267" name="Google Shape;267;ge27b6e7a93_0_132"/>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268" name="Google Shape;268;ge27b6e7a93_0_132"/>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269" name="Google Shape;269;ge27b6e7a93_0_132"/>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270" name="Google Shape;270;ge27b6e7a93_0_132"/>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271" name="Google Shape;271;ge27b6e7a93_0_132"/>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272" name="Google Shape;272;ge27b6e7a93_0_132"/>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sp>
        <p:nvSpPr>
          <p:cNvPr id="273" name="Google Shape;273;ge27b6e7a93_0_132"/>
          <p:cNvSpPr txBox="1"/>
          <p:nvPr/>
        </p:nvSpPr>
        <p:spPr>
          <a:xfrm>
            <a:off x="2037350" y="2156225"/>
            <a:ext cx="9553200" cy="301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AR" sz="1800">
                <a:solidFill>
                  <a:schemeClr val="dk2"/>
                </a:solidFill>
                <a:latin typeface="Calibri"/>
                <a:ea typeface="Calibri"/>
                <a:cs typeface="Calibri"/>
                <a:sym typeface="Calibri"/>
              </a:rPr>
              <a:t>Recopilación de datos</a:t>
            </a:r>
            <a:endParaRPr sz="18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t/>
            </a:r>
            <a:endParaRPr sz="18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lang="es-AR" sz="1800">
                <a:solidFill>
                  <a:schemeClr val="dk2"/>
                </a:solidFill>
                <a:latin typeface="Calibri"/>
                <a:ea typeface="Calibri"/>
                <a:cs typeface="Calibri"/>
                <a:sym typeface="Calibri"/>
              </a:rPr>
              <a:t>Buscar datos que puedan ayudarnos a responder a las preguntas</a:t>
            </a:r>
            <a:endParaRPr sz="18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t/>
            </a:r>
            <a:endParaRPr sz="18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lang="es-AR" sz="1800">
                <a:solidFill>
                  <a:schemeClr val="dk2"/>
                </a:solidFill>
                <a:latin typeface="Calibri"/>
                <a:ea typeface="Calibri"/>
                <a:cs typeface="Calibri"/>
                <a:sym typeface="Calibri"/>
              </a:rPr>
              <a:t>Innumerables fuentes de datos:</a:t>
            </a:r>
            <a:endParaRPr sz="1800">
              <a:solidFill>
                <a:schemeClr val="dk2"/>
              </a:solidFill>
              <a:latin typeface="Calibri"/>
              <a:ea typeface="Calibri"/>
              <a:cs typeface="Calibri"/>
              <a:sym typeface="Calibri"/>
            </a:endParaRPr>
          </a:p>
          <a:p>
            <a:pPr indent="-342900" lvl="0" marL="457200" rtl="0" algn="l">
              <a:lnSpc>
                <a:spcPct val="115000"/>
              </a:lnSpc>
              <a:spcBef>
                <a:spcPts val="0"/>
              </a:spcBef>
              <a:spcAft>
                <a:spcPts val="0"/>
              </a:spcAft>
              <a:buClr>
                <a:schemeClr val="dk2"/>
              </a:buClr>
              <a:buSzPts val="1800"/>
              <a:buFont typeface="Calibri"/>
              <a:buChar char="●"/>
            </a:pPr>
            <a:r>
              <a:rPr lang="es-AR" sz="1800">
                <a:solidFill>
                  <a:schemeClr val="dk2"/>
                </a:solidFill>
                <a:latin typeface="Calibri"/>
                <a:ea typeface="Calibri"/>
                <a:cs typeface="Calibri"/>
                <a:sym typeface="Calibri"/>
              </a:rPr>
              <a:t>Sensores</a:t>
            </a:r>
            <a:endParaRPr sz="1800">
              <a:solidFill>
                <a:schemeClr val="dk2"/>
              </a:solidFill>
              <a:latin typeface="Calibri"/>
              <a:ea typeface="Calibri"/>
              <a:cs typeface="Calibri"/>
              <a:sym typeface="Calibri"/>
            </a:endParaRPr>
          </a:p>
          <a:p>
            <a:pPr indent="-342900" lvl="0" marL="457200" rtl="0" algn="l">
              <a:lnSpc>
                <a:spcPct val="115000"/>
              </a:lnSpc>
              <a:spcBef>
                <a:spcPts val="0"/>
              </a:spcBef>
              <a:spcAft>
                <a:spcPts val="0"/>
              </a:spcAft>
              <a:buClr>
                <a:schemeClr val="dk2"/>
              </a:buClr>
              <a:buSzPts val="1800"/>
              <a:buFont typeface="Calibri"/>
              <a:buChar char="●"/>
            </a:pPr>
            <a:r>
              <a:rPr lang="es-AR" sz="1800">
                <a:solidFill>
                  <a:schemeClr val="dk2"/>
                </a:solidFill>
                <a:latin typeface="Calibri"/>
                <a:ea typeface="Calibri"/>
                <a:cs typeface="Calibri"/>
                <a:sym typeface="Calibri"/>
              </a:rPr>
              <a:t>Scrapeo de la web</a:t>
            </a:r>
            <a:endParaRPr sz="1800">
              <a:solidFill>
                <a:schemeClr val="dk2"/>
              </a:solidFill>
              <a:latin typeface="Calibri"/>
              <a:ea typeface="Calibri"/>
              <a:cs typeface="Calibri"/>
              <a:sym typeface="Calibri"/>
            </a:endParaRPr>
          </a:p>
          <a:p>
            <a:pPr indent="-342900" lvl="0" marL="457200" rtl="0" algn="l">
              <a:lnSpc>
                <a:spcPct val="115000"/>
              </a:lnSpc>
              <a:spcBef>
                <a:spcPts val="0"/>
              </a:spcBef>
              <a:spcAft>
                <a:spcPts val="0"/>
              </a:spcAft>
              <a:buClr>
                <a:schemeClr val="dk2"/>
              </a:buClr>
              <a:buSzPts val="1800"/>
              <a:buFont typeface="Calibri"/>
              <a:buChar char="●"/>
            </a:pPr>
            <a:r>
              <a:rPr lang="es-AR" sz="1800">
                <a:solidFill>
                  <a:schemeClr val="dk2"/>
                </a:solidFill>
                <a:latin typeface="Calibri"/>
                <a:ea typeface="Calibri"/>
                <a:cs typeface="Calibri"/>
                <a:sym typeface="Calibri"/>
              </a:rPr>
              <a:t>Peticiones a APIs</a:t>
            </a:r>
            <a:endParaRPr sz="1800">
              <a:solidFill>
                <a:schemeClr val="dk2"/>
              </a:solidFill>
              <a:latin typeface="Calibri"/>
              <a:ea typeface="Calibri"/>
              <a:cs typeface="Calibri"/>
              <a:sym typeface="Calibri"/>
            </a:endParaRPr>
          </a:p>
          <a:p>
            <a:pPr indent="-342900" lvl="0" marL="457200" rtl="0" algn="l">
              <a:lnSpc>
                <a:spcPct val="115000"/>
              </a:lnSpc>
              <a:spcBef>
                <a:spcPts val="0"/>
              </a:spcBef>
              <a:spcAft>
                <a:spcPts val="0"/>
              </a:spcAft>
              <a:buClr>
                <a:schemeClr val="dk2"/>
              </a:buClr>
              <a:buSzPts val="1800"/>
              <a:buFont typeface="Calibri"/>
              <a:buChar char="●"/>
            </a:pPr>
            <a:r>
              <a:rPr lang="es-AR" sz="1800">
                <a:solidFill>
                  <a:schemeClr val="dk2"/>
                </a:solidFill>
                <a:latin typeface="Calibri"/>
                <a:ea typeface="Calibri"/>
                <a:cs typeface="Calibri"/>
                <a:sym typeface="Calibri"/>
              </a:rPr>
              <a:t>Formularios</a:t>
            </a:r>
            <a:endParaRPr sz="1800">
              <a:solidFill>
                <a:schemeClr val="dk2"/>
              </a:solidFill>
              <a:latin typeface="Calibri"/>
              <a:ea typeface="Calibri"/>
              <a:cs typeface="Calibri"/>
              <a:sym typeface="Calibri"/>
            </a:endParaRPr>
          </a:p>
        </p:txBody>
      </p:sp>
      <p:pic>
        <p:nvPicPr>
          <p:cNvPr id="274" name="Google Shape;274;ge27b6e7a93_0_132"/>
          <p:cNvPicPr preferRelativeResize="0"/>
          <p:nvPr/>
        </p:nvPicPr>
        <p:blipFill>
          <a:blip r:embed="rId9">
            <a:alphaModFix/>
          </a:blip>
          <a:stretch>
            <a:fillRect/>
          </a:stretch>
        </p:blipFill>
        <p:spPr>
          <a:xfrm>
            <a:off x="703300" y="2069050"/>
            <a:ext cx="970400" cy="970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ge27b6e7a93_0_153"/>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280" name="Google Shape;280;ge27b6e7a93_0_153"/>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281" name="Google Shape;281;ge27b6e7a93_0_153"/>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282" name="Google Shape;282;ge27b6e7a93_0_153"/>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283" name="Google Shape;283;ge27b6e7a93_0_153"/>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284" name="Google Shape;284;ge27b6e7a93_0_153"/>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285" name="Google Shape;285;ge27b6e7a93_0_153"/>
          <p:cNvPicPr preferRelativeResize="0"/>
          <p:nvPr/>
        </p:nvPicPr>
        <p:blipFill rotWithShape="1">
          <a:blip r:embed="rId4">
            <a:alphaModFix/>
          </a:blip>
          <a:srcRect b="0" l="0" r="0" t="0"/>
          <a:stretch/>
        </p:blipFill>
        <p:spPr>
          <a:xfrm>
            <a:off x="10937113" y="597612"/>
            <a:ext cx="1238845" cy="907220"/>
          </a:xfrm>
          <a:prstGeom prst="rect">
            <a:avLst/>
          </a:prstGeom>
          <a:noFill/>
          <a:ln>
            <a:noFill/>
          </a:ln>
        </p:spPr>
      </p:pic>
      <p:pic>
        <p:nvPicPr>
          <p:cNvPr id="286" name="Google Shape;286;ge27b6e7a93_0_153"/>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287" name="Google Shape;287;ge27b6e7a93_0_153"/>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288" name="Google Shape;288;ge27b6e7a93_0_153"/>
          <p:cNvPicPr preferRelativeResize="0"/>
          <p:nvPr/>
        </p:nvPicPr>
        <p:blipFill rotWithShape="1">
          <a:blip r:embed="rId7">
            <a:alphaModFix/>
          </a:blip>
          <a:srcRect b="0" l="0" r="0" t="0"/>
          <a:stretch/>
        </p:blipFill>
        <p:spPr>
          <a:xfrm>
            <a:off x="42057" y="4916905"/>
            <a:ext cx="1631653" cy="1026692"/>
          </a:xfrm>
          <a:prstGeom prst="rect">
            <a:avLst/>
          </a:prstGeom>
          <a:noFill/>
          <a:ln>
            <a:noFill/>
          </a:ln>
        </p:spPr>
      </p:pic>
      <p:pic>
        <p:nvPicPr>
          <p:cNvPr id="289" name="Google Shape;289;ge27b6e7a93_0_153"/>
          <p:cNvPicPr preferRelativeResize="0"/>
          <p:nvPr/>
        </p:nvPicPr>
        <p:blipFill rotWithShape="1">
          <a:blip r:embed="rId7">
            <a:alphaModFix/>
          </a:blip>
          <a:srcRect b="0" l="0" r="0" t="0"/>
          <a:stretch/>
        </p:blipFill>
        <p:spPr>
          <a:xfrm>
            <a:off x="-112296" y="5430252"/>
            <a:ext cx="1631653" cy="1026692"/>
          </a:xfrm>
          <a:prstGeom prst="rect">
            <a:avLst/>
          </a:prstGeom>
          <a:noFill/>
          <a:ln>
            <a:noFill/>
          </a:ln>
        </p:spPr>
      </p:pic>
      <p:pic>
        <p:nvPicPr>
          <p:cNvPr id="290" name="Google Shape;290;ge27b6e7a93_0_153"/>
          <p:cNvPicPr preferRelativeResize="0"/>
          <p:nvPr/>
        </p:nvPicPr>
        <p:blipFill rotWithShape="1">
          <a:blip r:embed="rId7">
            <a:alphaModFix/>
          </a:blip>
          <a:srcRect b="0" l="0" r="0" t="0"/>
          <a:stretch/>
        </p:blipFill>
        <p:spPr>
          <a:xfrm>
            <a:off x="1018673" y="5566609"/>
            <a:ext cx="1631653" cy="1026692"/>
          </a:xfrm>
          <a:prstGeom prst="rect">
            <a:avLst/>
          </a:prstGeom>
          <a:noFill/>
          <a:ln>
            <a:noFill/>
          </a:ln>
        </p:spPr>
      </p:pic>
      <p:pic>
        <p:nvPicPr>
          <p:cNvPr id="291" name="Google Shape;291;ge27b6e7a93_0_153"/>
          <p:cNvPicPr preferRelativeResize="0"/>
          <p:nvPr/>
        </p:nvPicPr>
        <p:blipFill rotWithShape="1">
          <a:blip r:embed="rId7">
            <a:alphaModFix/>
          </a:blip>
          <a:srcRect b="0" l="0" r="0" t="0"/>
          <a:stretch/>
        </p:blipFill>
        <p:spPr>
          <a:xfrm>
            <a:off x="40104" y="5582652"/>
            <a:ext cx="1631653" cy="1026692"/>
          </a:xfrm>
          <a:prstGeom prst="rect">
            <a:avLst/>
          </a:prstGeom>
          <a:noFill/>
          <a:ln>
            <a:noFill/>
          </a:ln>
        </p:spPr>
      </p:pic>
      <p:pic>
        <p:nvPicPr>
          <p:cNvPr id="292" name="Google Shape;292;ge27b6e7a93_0_153"/>
          <p:cNvPicPr preferRelativeResize="0"/>
          <p:nvPr/>
        </p:nvPicPr>
        <p:blipFill rotWithShape="1">
          <a:blip r:embed="rId8">
            <a:alphaModFix/>
          </a:blip>
          <a:srcRect b="0" l="0" r="0" t="0"/>
          <a:stretch/>
        </p:blipFill>
        <p:spPr>
          <a:xfrm>
            <a:off x="35031" y="4789274"/>
            <a:ext cx="1967287" cy="603782"/>
          </a:xfrm>
          <a:prstGeom prst="rect">
            <a:avLst/>
          </a:prstGeom>
          <a:noFill/>
          <a:ln>
            <a:noFill/>
          </a:ln>
        </p:spPr>
      </p:pic>
      <p:pic>
        <p:nvPicPr>
          <p:cNvPr id="293" name="Google Shape;293;ge27b6e7a93_0_153"/>
          <p:cNvPicPr preferRelativeResize="0"/>
          <p:nvPr/>
        </p:nvPicPr>
        <p:blipFill>
          <a:blip r:embed="rId9">
            <a:alphaModFix/>
          </a:blip>
          <a:stretch>
            <a:fillRect/>
          </a:stretch>
        </p:blipFill>
        <p:spPr>
          <a:xfrm>
            <a:off x="1380250" y="1701075"/>
            <a:ext cx="976850" cy="981100"/>
          </a:xfrm>
          <a:prstGeom prst="rect">
            <a:avLst/>
          </a:prstGeom>
          <a:noFill/>
          <a:ln>
            <a:noFill/>
          </a:ln>
        </p:spPr>
      </p:pic>
      <p:sp>
        <p:nvSpPr>
          <p:cNvPr id="294" name="Google Shape;294;ge27b6e7a93_0_153"/>
          <p:cNvSpPr txBox="1"/>
          <p:nvPr/>
        </p:nvSpPr>
        <p:spPr>
          <a:xfrm>
            <a:off x="2660775" y="1912250"/>
            <a:ext cx="6833100" cy="454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s-AR" sz="1800">
                <a:solidFill>
                  <a:schemeClr val="dk2"/>
                </a:solidFill>
                <a:latin typeface="Calibri"/>
                <a:ea typeface="Calibri"/>
                <a:cs typeface="Calibri"/>
                <a:sym typeface="Calibri"/>
              </a:rPr>
              <a:t>Exploración, limpieza, organización y análisis</a:t>
            </a:r>
            <a:endParaRPr sz="1800">
              <a:solidFill>
                <a:schemeClr val="dk2"/>
              </a:solidFill>
              <a:latin typeface="Calibri"/>
              <a:ea typeface="Calibri"/>
              <a:cs typeface="Calibri"/>
              <a:sym typeface="Calibri"/>
            </a:endParaRPr>
          </a:p>
          <a:p>
            <a:pPr indent="1574800" lvl="0" marL="0" rtl="0" algn="l">
              <a:lnSpc>
                <a:spcPct val="115000"/>
              </a:lnSpc>
              <a:spcBef>
                <a:spcPts val="0"/>
              </a:spcBef>
              <a:spcAft>
                <a:spcPts val="0"/>
              </a:spcAft>
              <a:buClr>
                <a:srgbClr val="000000"/>
              </a:buClr>
              <a:buSzPts val="1100"/>
              <a:buFont typeface="Arial"/>
              <a:buNone/>
            </a:pPr>
            <a:r>
              <a:t/>
            </a:r>
            <a:endParaRPr sz="1800">
              <a:solidFill>
                <a:schemeClr val="dk2"/>
              </a:solidFill>
              <a:latin typeface="Calibri"/>
              <a:ea typeface="Calibri"/>
              <a:cs typeface="Calibri"/>
              <a:sym typeface="Calibri"/>
            </a:endParaRPr>
          </a:p>
          <a:p>
            <a:pPr indent="0" lvl="0" marL="0" rtl="0" algn="l">
              <a:lnSpc>
                <a:spcPct val="115000"/>
              </a:lnSpc>
              <a:spcBef>
                <a:spcPts val="0"/>
              </a:spcBef>
              <a:spcAft>
                <a:spcPts val="0"/>
              </a:spcAft>
              <a:buClr>
                <a:srgbClr val="000000"/>
              </a:buClr>
              <a:buSzPts val="1100"/>
              <a:buFont typeface="Arial"/>
              <a:buNone/>
            </a:pPr>
            <a:r>
              <a:rPr lang="es-AR" sz="1800">
                <a:solidFill>
                  <a:schemeClr val="dk2"/>
                </a:solidFill>
                <a:latin typeface="Calibri"/>
                <a:ea typeface="Calibri"/>
                <a:cs typeface="Calibri"/>
                <a:sym typeface="Calibri"/>
              </a:rPr>
              <a:t>Casi siempre los datos generados cuentan con una serie de inconsistencias que pueden perjudicar el análisis</a:t>
            </a:r>
            <a:endParaRPr sz="1800">
              <a:solidFill>
                <a:schemeClr val="dk2"/>
              </a:solidFill>
              <a:latin typeface="Calibri"/>
              <a:ea typeface="Calibri"/>
              <a:cs typeface="Calibri"/>
              <a:sym typeface="Calibri"/>
            </a:endParaRPr>
          </a:p>
          <a:p>
            <a:pPr indent="1574800" lvl="0" marL="0" rtl="0" algn="l">
              <a:lnSpc>
                <a:spcPct val="115000"/>
              </a:lnSpc>
              <a:spcBef>
                <a:spcPts val="0"/>
              </a:spcBef>
              <a:spcAft>
                <a:spcPts val="0"/>
              </a:spcAft>
              <a:buClr>
                <a:srgbClr val="000000"/>
              </a:buClr>
              <a:buSzPts val="1100"/>
              <a:buFont typeface="Arial"/>
              <a:buNone/>
            </a:pPr>
            <a:r>
              <a:t/>
            </a:r>
            <a:endParaRPr sz="1800">
              <a:solidFill>
                <a:schemeClr val="dk2"/>
              </a:solidFill>
              <a:latin typeface="Calibri"/>
              <a:ea typeface="Calibri"/>
              <a:cs typeface="Calibri"/>
              <a:sym typeface="Calibri"/>
            </a:endParaRPr>
          </a:p>
          <a:p>
            <a:pPr indent="0" lvl="0" marL="0" rtl="0" algn="l">
              <a:lnSpc>
                <a:spcPct val="115000"/>
              </a:lnSpc>
              <a:spcBef>
                <a:spcPts val="0"/>
              </a:spcBef>
              <a:spcAft>
                <a:spcPts val="0"/>
              </a:spcAft>
              <a:buClr>
                <a:srgbClr val="000000"/>
              </a:buClr>
              <a:buSzPts val="1100"/>
              <a:buFont typeface="Arial"/>
              <a:buNone/>
            </a:pPr>
            <a:r>
              <a:rPr lang="es-AR" sz="1800">
                <a:solidFill>
                  <a:schemeClr val="dk2"/>
                </a:solidFill>
                <a:latin typeface="Calibri"/>
                <a:ea typeface="Calibri"/>
                <a:cs typeface="Calibri"/>
                <a:sym typeface="Calibri"/>
              </a:rPr>
              <a:t>Se busca representar la información en un formato que consiga reducir el coste de cómputo y optimizar los resultados de los algoritmos</a:t>
            </a:r>
            <a:endParaRPr sz="1800">
              <a:solidFill>
                <a:schemeClr val="dk2"/>
              </a:solidFill>
              <a:latin typeface="Calibri"/>
              <a:ea typeface="Calibri"/>
              <a:cs typeface="Calibri"/>
              <a:sym typeface="Calibri"/>
            </a:endParaRPr>
          </a:p>
          <a:p>
            <a:pPr indent="1574800" lvl="0" marL="0" rtl="0" algn="l">
              <a:lnSpc>
                <a:spcPct val="115000"/>
              </a:lnSpc>
              <a:spcBef>
                <a:spcPts val="0"/>
              </a:spcBef>
              <a:spcAft>
                <a:spcPts val="0"/>
              </a:spcAft>
              <a:buClr>
                <a:srgbClr val="000000"/>
              </a:buClr>
              <a:buSzPts val="1100"/>
              <a:buFont typeface="Arial"/>
              <a:buNone/>
            </a:pPr>
            <a:r>
              <a:t/>
            </a:r>
            <a:endParaRPr sz="1800">
              <a:solidFill>
                <a:schemeClr val="dk2"/>
              </a:solidFill>
              <a:latin typeface="Calibri"/>
              <a:ea typeface="Calibri"/>
              <a:cs typeface="Calibri"/>
              <a:sym typeface="Calibri"/>
            </a:endParaRPr>
          </a:p>
          <a:p>
            <a:pPr indent="-342900" lvl="0" marL="457200" rtl="0" algn="l">
              <a:lnSpc>
                <a:spcPct val="115000"/>
              </a:lnSpc>
              <a:spcBef>
                <a:spcPts val="0"/>
              </a:spcBef>
              <a:spcAft>
                <a:spcPts val="0"/>
              </a:spcAft>
              <a:buClr>
                <a:schemeClr val="dk2"/>
              </a:buClr>
              <a:buSzPts val="1800"/>
              <a:buFont typeface="Calibri"/>
              <a:buChar char="●"/>
            </a:pPr>
            <a:r>
              <a:rPr lang="es-AR" sz="1800">
                <a:solidFill>
                  <a:schemeClr val="dk2"/>
                </a:solidFill>
                <a:latin typeface="Calibri"/>
                <a:ea typeface="Calibri"/>
                <a:cs typeface="Calibri"/>
                <a:sym typeface="Calibri"/>
              </a:rPr>
              <a:t>Reducción de la dimensionalidad</a:t>
            </a:r>
            <a:endParaRPr sz="1800">
              <a:solidFill>
                <a:schemeClr val="dk2"/>
              </a:solidFill>
              <a:latin typeface="Calibri"/>
              <a:ea typeface="Calibri"/>
              <a:cs typeface="Calibri"/>
              <a:sym typeface="Calibri"/>
            </a:endParaRPr>
          </a:p>
          <a:p>
            <a:pPr indent="-342900" lvl="0" marL="457200" rtl="0" algn="l">
              <a:lnSpc>
                <a:spcPct val="115000"/>
              </a:lnSpc>
              <a:spcBef>
                <a:spcPts val="0"/>
              </a:spcBef>
              <a:spcAft>
                <a:spcPts val="0"/>
              </a:spcAft>
              <a:buClr>
                <a:schemeClr val="dk2"/>
              </a:buClr>
              <a:buSzPts val="1800"/>
              <a:buFont typeface="Calibri"/>
              <a:buChar char="●"/>
            </a:pPr>
            <a:r>
              <a:rPr lang="es-AR" sz="1800">
                <a:solidFill>
                  <a:schemeClr val="dk2"/>
                </a:solidFill>
                <a:latin typeface="Calibri"/>
                <a:ea typeface="Calibri"/>
                <a:cs typeface="Calibri"/>
                <a:sym typeface="Calibri"/>
              </a:rPr>
              <a:t>Normalización</a:t>
            </a:r>
            <a:endParaRPr sz="1800">
              <a:solidFill>
                <a:schemeClr val="dk2"/>
              </a:solidFill>
              <a:latin typeface="Calibri"/>
              <a:ea typeface="Calibri"/>
              <a:cs typeface="Calibri"/>
              <a:sym typeface="Calibri"/>
            </a:endParaRPr>
          </a:p>
          <a:p>
            <a:pPr indent="0" lvl="0" marL="0" rtl="0" algn="l">
              <a:spcBef>
                <a:spcPts val="0"/>
              </a:spcBef>
              <a:spcAft>
                <a:spcPts val="0"/>
              </a:spcAft>
              <a:buNone/>
            </a:pPr>
            <a:r>
              <a:t/>
            </a:r>
            <a:endParaRPr>
              <a:solidFill>
                <a:schemeClr val="dk2"/>
              </a:solidFill>
              <a:latin typeface="Calibri"/>
              <a:ea typeface="Calibri"/>
              <a:cs typeface="Calibri"/>
              <a:sym typeface="Calibri"/>
            </a:endParaRPr>
          </a:p>
        </p:txBody>
      </p:sp>
      <p:pic>
        <p:nvPicPr>
          <p:cNvPr id="295" name="Google Shape;295;ge27b6e7a93_0_153"/>
          <p:cNvPicPr preferRelativeResize="0"/>
          <p:nvPr/>
        </p:nvPicPr>
        <p:blipFill>
          <a:blip r:embed="rId10">
            <a:alphaModFix/>
          </a:blip>
          <a:stretch>
            <a:fillRect/>
          </a:stretch>
        </p:blipFill>
        <p:spPr>
          <a:xfrm>
            <a:off x="1393875" y="2824525"/>
            <a:ext cx="949581" cy="981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2021-06-04T04:28:21Z</dcterms:created>
  <dc:creator>Usuario de Windows</dc:creator>
</cp:coreProperties>
</file>